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8" r:id="rId4"/>
    <p:sldId id="257" r:id="rId5"/>
    <p:sldId id="258" r:id="rId6"/>
    <p:sldId id="259" r:id="rId7"/>
    <p:sldId id="280" r:id="rId8"/>
    <p:sldId id="260" r:id="rId9"/>
    <p:sldId id="261" r:id="rId10"/>
    <p:sldId id="262" r:id="rId11"/>
    <p:sldId id="281" r:id="rId12"/>
    <p:sldId id="263" r:id="rId13"/>
    <p:sldId id="28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30" y="2267061"/>
            <a:ext cx="8912741" cy="780939"/>
          </a:xfrm>
        </p:spPr>
        <p:txBody>
          <a:bodyPr anchor="ctr">
            <a:normAutofit fontScale="90000"/>
          </a:bodyPr>
          <a:lstStyle/>
          <a:p>
            <a:r>
              <a:rPr lang="en-US" sz="7300" b="1" dirty="0" smtClean="0">
                <a:solidFill>
                  <a:schemeClr val="tx1"/>
                </a:solidFill>
                <a:latin typeface="Cambria" pitchFamily="18" charset="0"/>
              </a:rPr>
              <a:t>NMR Spectroscopy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67E7F05-C835-4AD2-ABB4-B40015D51591}"/>
              </a:ext>
            </a:extLst>
          </p:cNvPr>
          <p:cNvSpPr txBox="1">
            <a:spLocks/>
          </p:cNvSpPr>
          <p:nvPr/>
        </p:nvSpPr>
        <p:spPr>
          <a:xfrm>
            <a:off x="155059" y="1447800"/>
            <a:ext cx="8912741" cy="82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6F1A2A-B664-4870-8A80-DDBC0C7B9B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337530"/>
            <a:ext cx="990600" cy="103407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361C511-62FF-49BA-A92E-8B17727E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0920" y="6347678"/>
            <a:ext cx="2457450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329DAC-15D0-40E0-8A3D-24B45C5E58FA}"/>
              </a:ext>
            </a:extLst>
          </p:cNvPr>
          <p:cNvSpPr/>
          <p:nvPr/>
        </p:nvSpPr>
        <p:spPr>
          <a:xfrm>
            <a:off x="2117208" y="4267200"/>
            <a:ext cx="50891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By</a:t>
            </a:r>
          </a:p>
          <a:p>
            <a:pPr algn="ctr"/>
            <a:r>
              <a:rPr lang="en-US" sz="2000" b="1" dirty="0" smtClean="0">
                <a:latin typeface="Cambria" pitchFamily="18" charset="0"/>
              </a:rPr>
              <a:t>Dr. S. Khalid </a:t>
            </a:r>
            <a:r>
              <a:rPr lang="en-US" sz="2000" b="1" dirty="0" err="1" smtClean="0">
                <a:latin typeface="Cambria" pitchFamily="18" charset="0"/>
              </a:rPr>
              <a:t>Hasan</a:t>
            </a:r>
            <a:endParaRPr lang="en-US" sz="2000" b="1" dirty="0" smtClean="0">
              <a:latin typeface="Cambria" pitchFamily="18" charset="0"/>
            </a:endParaRPr>
          </a:p>
          <a:p>
            <a:pPr algn="ctr"/>
            <a:r>
              <a:rPr lang="en-US" b="1" dirty="0" smtClean="0">
                <a:latin typeface="Cambria" pitchFamily="18" charset="0"/>
              </a:rPr>
              <a:t>Professor (Chemistry)</a:t>
            </a:r>
          </a:p>
          <a:p>
            <a:pPr algn="ctr"/>
            <a:r>
              <a:rPr lang="en-US" b="1" dirty="0" smtClean="0">
                <a:latin typeface="Cambria" pitchFamily="18" charset="0"/>
              </a:rPr>
              <a:t>Department of Applied Sciences &amp; Humanities</a:t>
            </a:r>
          </a:p>
          <a:p>
            <a:pPr algn="ctr"/>
            <a:r>
              <a:rPr lang="en-US" b="1" dirty="0" smtClean="0">
                <a:latin typeface="Cambria" pitchFamily="18" charset="0"/>
              </a:rPr>
              <a:t>Institute of Technology &amp; Management</a:t>
            </a:r>
          </a:p>
          <a:p>
            <a:pPr algn="ctr"/>
            <a:r>
              <a:rPr lang="en-US" b="1" dirty="0" smtClean="0">
                <a:latin typeface="Cambria" pitchFamily="18" charset="0"/>
              </a:rPr>
              <a:t>GIDA, Gorakhpur</a:t>
            </a:r>
          </a:p>
          <a:p>
            <a:pPr algn="ctr"/>
            <a:r>
              <a:rPr lang="en-US" b="1" dirty="0" smtClean="0">
                <a:latin typeface="Cambria" pitchFamily="18" charset="0"/>
              </a:rPr>
              <a:t>drskhasan@yahoo.com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21505" name="Picture 1" descr="C:\Users\SKH\Desktop\logo IT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1255082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3078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28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ambria" pitchFamily="18" charset="0"/>
              </a:rPr>
              <a:t>The areas of the signals are directly proportional to the number of hydrogen.  So, in the case of diethyl ether CH</a:t>
            </a:r>
            <a:r>
              <a:rPr lang="en-US" sz="2800" baseline="-25000" dirty="0" smtClean="0">
                <a:latin typeface="Cambria" pitchFamily="18" charset="0"/>
              </a:rPr>
              <a:t>3</a:t>
            </a:r>
            <a:r>
              <a:rPr lang="en-US" sz="2800" dirty="0" smtClean="0">
                <a:latin typeface="Cambria" pitchFamily="18" charset="0"/>
              </a:rPr>
              <a:t>CH</a:t>
            </a:r>
            <a:r>
              <a:rPr lang="en-US" sz="2800" baseline="-25000" dirty="0" smtClean="0">
                <a:latin typeface="Cambria" pitchFamily="18" charset="0"/>
              </a:rPr>
              <a:t>2</a:t>
            </a:r>
            <a:r>
              <a:rPr lang="en-US" sz="2800" dirty="0" smtClean="0">
                <a:latin typeface="Cambria" pitchFamily="18" charset="0"/>
              </a:rPr>
              <a:t>OCH</a:t>
            </a:r>
            <a:r>
              <a:rPr lang="en-US" sz="2800" baseline="-25000" dirty="0" smtClean="0">
                <a:latin typeface="Cambria" pitchFamily="18" charset="0"/>
              </a:rPr>
              <a:t>2</a:t>
            </a:r>
            <a:r>
              <a:rPr lang="en-US" sz="2800" dirty="0" smtClean="0">
                <a:latin typeface="Cambria" pitchFamily="18" charset="0"/>
              </a:rPr>
              <a:t>CH</a:t>
            </a:r>
            <a:r>
              <a:rPr lang="en-US" sz="2800" baseline="-25000" dirty="0" smtClean="0">
                <a:latin typeface="Cambria" pitchFamily="18" charset="0"/>
              </a:rPr>
              <a:t>3</a:t>
            </a:r>
            <a:r>
              <a:rPr lang="en-US" sz="2800" dirty="0" smtClean="0">
                <a:latin typeface="Cambria" pitchFamily="18" charset="0"/>
              </a:rPr>
              <a:t>, the two peaks have an area ratio of 3:2 (or 6:4), because there are six methyl </a:t>
            </a:r>
            <a:r>
              <a:rPr lang="en-US" sz="2800" dirty="0" err="1" smtClean="0">
                <a:latin typeface="Cambria" pitchFamily="18" charset="0"/>
              </a:rPr>
              <a:t>hydrogens</a:t>
            </a:r>
            <a:r>
              <a:rPr lang="en-US" sz="2800" dirty="0" smtClean="0">
                <a:latin typeface="Cambria" pitchFamily="18" charset="0"/>
              </a:rPr>
              <a:t> (a) and four </a:t>
            </a:r>
            <a:r>
              <a:rPr lang="en-US" sz="2800" dirty="0" err="1" smtClean="0">
                <a:latin typeface="Cambria" pitchFamily="18" charset="0"/>
              </a:rPr>
              <a:t>methylene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hydrogens</a:t>
            </a:r>
            <a:r>
              <a:rPr lang="en-US" sz="2800" dirty="0" smtClean="0">
                <a:latin typeface="Cambria" pitchFamily="18" charset="0"/>
              </a:rPr>
              <a:t> (b). 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5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latin typeface="Cambria" pitchFamily="18" charset="0"/>
              </a:rPr>
              <a:t>2. The Chemical Shift</a:t>
            </a:r>
            <a:endParaRPr lang="en-US" sz="2600" dirty="0" smtClean="0">
              <a:latin typeface="Cambria" pitchFamily="18" charset="0"/>
            </a:endParaRPr>
          </a:p>
          <a:p>
            <a:pPr algn="just"/>
            <a:r>
              <a:rPr lang="en-US" sz="2600" dirty="0" smtClean="0">
                <a:latin typeface="Cambria" pitchFamily="18" charset="0"/>
              </a:rPr>
              <a:t>When an organic molecule is placed in an external magnetic field, H</a:t>
            </a:r>
            <a:r>
              <a:rPr lang="en-US" sz="2600" baseline="-25000" dirty="0" smtClean="0">
                <a:latin typeface="Cambria" pitchFamily="18" charset="0"/>
              </a:rPr>
              <a:t>o</a:t>
            </a:r>
            <a:r>
              <a:rPr lang="en-US" sz="2600" dirty="0" smtClean="0">
                <a:latin typeface="Cambria" pitchFamily="18" charset="0"/>
              </a:rPr>
              <a:t>, each hydrogen nucleus experiences a total field that is the sum of H</a:t>
            </a:r>
            <a:r>
              <a:rPr lang="en-US" sz="2600" baseline="-25000" dirty="0" smtClean="0">
                <a:latin typeface="Cambria" pitchFamily="18" charset="0"/>
              </a:rPr>
              <a:t>o</a:t>
            </a:r>
            <a:r>
              <a:rPr lang="en-US" sz="2600" dirty="0" smtClean="0">
                <a:latin typeface="Cambria" pitchFamily="18" charset="0"/>
              </a:rPr>
              <a:t> and two other local magnetic fields:  one produced by bonding and non-bonding electrons, H</a:t>
            </a:r>
            <a:r>
              <a:rPr lang="en-US" sz="2600" baseline="-25000" dirty="0" smtClean="0">
                <a:latin typeface="Cambria" pitchFamily="18" charset="0"/>
              </a:rPr>
              <a:t>e</a:t>
            </a:r>
            <a:r>
              <a:rPr lang="en-US" sz="2600" dirty="0" smtClean="0">
                <a:latin typeface="Cambria" pitchFamily="18" charset="0"/>
              </a:rPr>
              <a:t>, and the other produced by neighboring protons which possess a nuclear spin, </a:t>
            </a:r>
            <a:r>
              <a:rPr lang="en-US" sz="2600" dirty="0" err="1" smtClean="0">
                <a:latin typeface="Cambria" pitchFamily="18" charset="0"/>
              </a:rPr>
              <a:t>H</a:t>
            </a:r>
            <a:r>
              <a:rPr lang="en-US" sz="2600" baseline="-25000" dirty="0" err="1" smtClean="0">
                <a:latin typeface="Cambria" pitchFamily="18" charset="0"/>
              </a:rPr>
              <a:t>h</a:t>
            </a:r>
            <a:r>
              <a:rPr lang="en-US" sz="2600" dirty="0" smtClean="0">
                <a:latin typeface="Cambria" pitchFamily="18" charset="0"/>
              </a:rPr>
              <a:t>.  Thus, the applied magnetic field (H</a:t>
            </a:r>
            <a:r>
              <a:rPr lang="en-US" sz="2600" baseline="-25000" dirty="0" smtClean="0">
                <a:latin typeface="Cambria" pitchFamily="18" charset="0"/>
              </a:rPr>
              <a:t>o</a:t>
            </a:r>
            <a:r>
              <a:rPr lang="en-US" sz="2600" dirty="0" smtClean="0">
                <a:latin typeface="Cambria" pitchFamily="18" charset="0"/>
              </a:rPr>
              <a:t>) is constant, while the magnetic fields produced as H</a:t>
            </a:r>
            <a:r>
              <a:rPr lang="en-US" sz="2600" baseline="-25000" dirty="0" smtClean="0">
                <a:latin typeface="Cambria" pitchFamily="18" charset="0"/>
              </a:rPr>
              <a:t>e</a:t>
            </a:r>
            <a:r>
              <a:rPr lang="en-US" sz="2600" dirty="0" smtClean="0">
                <a:latin typeface="Cambria" pitchFamily="18" charset="0"/>
              </a:rPr>
              <a:t> and </a:t>
            </a:r>
            <a:r>
              <a:rPr lang="en-US" sz="2600" dirty="0" err="1" smtClean="0">
                <a:latin typeface="Cambria" pitchFamily="18" charset="0"/>
              </a:rPr>
              <a:t>H</a:t>
            </a:r>
            <a:r>
              <a:rPr lang="en-US" sz="2600" baseline="-25000" dirty="0" err="1" smtClean="0">
                <a:latin typeface="Cambria" pitchFamily="18" charset="0"/>
              </a:rPr>
              <a:t>h</a:t>
            </a:r>
            <a:r>
              <a:rPr lang="en-US" sz="2600" dirty="0" smtClean="0">
                <a:latin typeface="Cambria" pitchFamily="18" charset="0"/>
              </a:rPr>
              <a:t> are not constant.  The magnetic field produced by the neighboring electrons (H</a:t>
            </a:r>
            <a:r>
              <a:rPr lang="en-US" sz="2600" baseline="-25000" dirty="0" smtClean="0">
                <a:latin typeface="Cambria" pitchFamily="18" charset="0"/>
              </a:rPr>
              <a:t>e</a:t>
            </a:r>
            <a:r>
              <a:rPr lang="en-US" sz="2600" dirty="0" smtClean="0">
                <a:latin typeface="Cambria" pitchFamily="18" charset="0"/>
              </a:rPr>
              <a:t>) determines the position (relative frequency) of an NMR peak, called the chemical shift. </a:t>
            </a:r>
          </a:p>
          <a:p>
            <a:pPr algn="just"/>
            <a:r>
              <a:rPr lang="en-US" sz="2600" b="1" dirty="0" smtClean="0">
                <a:latin typeface="Cambria" pitchFamily="18" charset="0"/>
                <a:sym typeface="Symbol"/>
              </a:rPr>
              <a:t>Thus, The difference in the absorption position of the proton with </a:t>
            </a:r>
            <a:r>
              <a:rPr lang="en-US" sz="2600" b="1" dirty="0" err="1" smtClean="0">
                <a:latin typeface="Cambria" pitchFamily="18" charset="0"/>
                <a:sym typeface="Symbol"/>
              </a:rPr>
              <a:t>respecte</a:t>
            </a:r>
            <a:r>
              <a:rPr lang="en-US" sz="2600" b="1" dirty="0" smtClean="0">
                <a:latin typeface="Cambria" pitchFamily="18" charset="0"/>
                <a:sym typeface="Symbol"/>
              </a:rPr>
              <a:t> to reference (TMS) signal is called as Chemical Shift.</a:t>
            </a:r>
          </a:p>
          <a:p>
            <a:pPr algn="just"/>
            <a:r>
              <a:rPr lang="en-US" sz="2600" b="1" dirty="0" smtClean="0">
                <a:latin typeface="Cambria" pitchFamily="18" charset="0"/>
                <a:sym typeface="Symbol"/>
              </a:rPr>
              <a:t></a:t>
            </a:r>
            <a:r>
              <a:rPr lang="en-US" sz="2600" b="1" dirty="0" smtClean="0">
                <a:latin typeface="Cambria" pitchFamily="18" charset="0"/>
              </a:rPr>
              <a:t> = (</a:t>
            </a:r>
            <a:r>
              <a:rPr lang="en-US" sz="2600" b="1" dirty="0" smtClean="0">
                <a:latin typeface="Cambria" pitchFamily="18" charset="0"/>
                <a:sym typeface="Symbol"/>
              </a:rPr>
              <a:t></a:t>
            </a:r>
            <a:r>
              <a:rPr lang="en-US" sz="2600" b="1" baseline="-25000" dirty="0" smtClean="0">
                <a:latin typeface="Cambria" pitchFamily="18" charset="0"/>
              </a:rPr>
              <a:t>sample</a:t>
            </a:r>
            <a:r>
              <a:rPr lang="en-US" sz="2600" b="1" dirty="0" smtClean="0">
                <a:latin typeface="Cambria" pitchFamily="18" charset="0"/>
                <a:sym typeface="Symbol"/>
              </a:rPr>
              <a:t></a:t>
            </a:r>
            <a:r>
              <a:rPr lang="en-US" sz="2600" b="1" baseline="-25000" dirty="0" smtClean="0">
                <a:latin typeface="Cambria" pitchFamily="18" charset="0"/>
                <a:sym typeface="Symbol"/>
              </a:rPr>
              <a:t>Ref</a:t>
            </a:r>
            <a:r>
              <a:rPr lang="en-US" sz="2600" b="1" dirty="0" smtClean="0">
                <a:latin typeface="Cambria" pitchFamily="18" charset="0"/>
              </a:rPr>
              <a:t>)/</a:t>
            </a:r>
            <a:r>
              <a:rPr lang="en-US" sz="2600" b="1" dirty="0" smtClean="0">
                <a:latin typeface="Cambria" pitchFamily="18" charset="0"/>
                <a:sym typeface="Symbol"/>
              </a:rPr>
              <a:t></a:t>
            </a:r>
            <a:r>
              <a:rPr lang="en-US" sz="2600" b="1" baseline="-25000" dirty="0" smtClean="0">
                <a:latin typeface="Cambria" pitchFamily="18" charset="0"/>
                <a:sym typeface="Symbol"/>
              </a:rPr>
              <a:t>Ref</a:t>
            </a:r>
            <a:r>
              <a:rPr lang="en-US" sz="2600" b="1" dirty="0" smtClean="0">
                <a:latin typeface="Cambria" pitchFamily="18" charset="0"/>
              </a:rPr>
              <a:t>) </a:t>
            </a:r>
            <a:r>
              <a:rPr lang="en-US" sz="2600" b="1" dirty="0" smtClean="0">
                <a:latin typeface="Cambria" pitchFamily="18" charset="0"/>
                <a:sym typeface="Symbol"/>
              </a:rPr>
              <a:t> 10</a:t>
            </a:r>
            <a:r>
              <a:rPr lang="en-US" sz="2600" b="1" baseline="30000" dirty="0" smtClean="0">
                <a:latin typeface="Cambria" pitchFamily="18" charset="0"/>
                <a:sym typeface="Symbol"/>
              </a:rPr>
              <a:t>6</a:t>
            </a:r>
            <a:endParaRPr lang="en-US" sz="26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294144"/>
            <a:ext cx="8915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Tetra methyl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silane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(TMS) as Reference compound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Si(CH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TMS is used as a reference compound. It has 12 equivalent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hydrogens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The position of an NMR signal is recorded relative to the position of the signal of an internal standard.  This standard is commonly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tetramethyl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silane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(TMS), (CH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Si.  If TMS absorbs at frequency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and the hydrogen nucleus of interest absorbs 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spectrometer will record a signal at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4458831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where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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is the spectrometer frequency (commonly 60 megacycles per second).  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is called the position of absorption, or the chemical shift,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 -Scale:	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TMS is given an arbitrary value 10 </a:t>
            </a:r>
            <a:r>
              <a:rPr lang="en-US" sz="2400" dirty="0" err="1" smtClean="0">
                <a:latin typeface="Cambr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ppm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, Thus,	</a:t>
            </a:r>
            <a:r>
              <a:rPr lang="en-US" sz="28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	 = 10-	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429000"/>
            <a:ext cx="2443162" cy="95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Shielding and </a:t>
            </a:r>
            <a:r>
              <a:rPr lang="en-US" sz="2800" b="1" dirty="0" err="1" smtClean="0">
                <a:latin typeface="Cambria" pitchFamily="18" charset="0"/>
              </a:rPr>
              <a:t>Deshielding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When a molecule is placed in a magnetic field, its electrons circulate and produce a </a:t>
            </a:r>
            <a:r>
              <a:rPr lang="en-US" sz="2400" dirty="0" smtClean="0">
                <a:latin typeface="Cambria" pitchFamily="18" charset="0"/>
              </a:rPr>
              <a:t>secondary </a:t>
            </a:r>
            <a:r>
              <a:rPr lang="en-US" sz="2400" dirty="0" smtClean="0">
                <a:latin typeface="Cambria" pitchFamily="18" charset="0"/>
              </a:rPr>
              <a:t>magnetic field i.e., induced magnetic field. Rotation of electron about the nearby </a:t>
            </a:r>
            <a:r>
              <a:rPr lang="en-US" sz="2400" dirty="0" smtClean="0">
                <a:latin typeface="Cambria" pitchFamily="18" charset="0"/>
              </a:rPr>
              <a:t>nuclei </a:t>
            </a:r>
            <a:r>
              <a:rPr lang="en-US" sz="2400" dirty="0" smtClean="0">
                <a:latin typeface="Cambria" pitchFamily="18" charset="0"/>
              </a:rPr>
              <a:t>generates a field that can oppose or reinforce the applied field at the proton.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Cambria" pitchFamily="18" charset="0"/>
              </a:rPr>
              <a:t>If the induced field oppose the applied field, </a:t>
            </a:r>
            <a:r>
              <a:rPr lang="en-US" sz="2400" dirty="0" smtClean="0">
                <a:latin typeface="Cambria" pitchFamily="18" charset="0"/>
              </a:rPr>
              <a:t>the proton </a:t>
            </a:r>
            <a:r>
              <a:rPr lang="en-US" sz="2400" dirty="0" smtClean="0">
                <a:latin typeface="Cambria" pitchFamily="18" charset="0"/>
              </a:rPr>
              <a:t>is said to be </a:t>
            </a:r>
            <a:r>
              <a:rPr lang="en-US" sz="2400" b="1" dirty="0" smtClean="0">
                <a:latin typeface="Cambria" pitchFamily="18" charset="0"/>
              </a:rPr>
              <a:t>Shielded</a:t>
            </a:r>
            <a:r>
              <a:rPr lang="en-US" sz="2400" dirty="0" smtClean="0">
                <a:latin typeface="Cambria" pitchFamily="18" charset="0"/>
              </a:rPr>
              <a:t>.  Shielding </a:t>
            </a:r>
            <a:r>
              <a:rPr lang="en-US" sz="2400" dirty="0" smtClean="0">
                <a:latin typeface="Cambria" pitchFamily="18" charset="0"/>
              </a:rPr>
              <a:t>shift the absorption </a:t>
            </a:r>
            <a:r>
              <a:rPr lang="en-US" sz="2400" dirty="0" err="1" smtClean="0">
                <a:latin typeface="Cambria" pitchFamily="18" charset="0"/>
              </a:rPr>
              <a:t>Upfield</a:t>
            </a:r>
            <a:r>
              <a:rPr lang="en-US" sz="2400" dirty="0" smtClean="0">
                <a:latin typeface="Cambria" pitchFamily="18" charset="0"/>
              </a:rPr>
              <a:t>.</a:t>
            </a:r>
          </a:p>
          <a:p>
            <a:pPr marL="514350" indent="-514350"/>
            <a:r>
              <a:rPr lang="en-US" sz="2400" dirty="0" smtClean="0">
                <a:latin typeface="Cambria" pitchFamily="18" charset="0"/>
              </a:rPr>
              <a:t>2.	If the induced field reinforces the applied field, the </a:t>
            </a:r>
            <a:r>
              <a:rPr lang="en-US" sz="2400" dirty="0" smtClean="0">
                <a:latin typeface="Cambria" pitchFamily="18" charset="0"/>
              </a:rPr>
              <a:t>proton </a:t>
            </a:r>
            <a:r>
              <a:rPr lang="en-US" sz="2400" dirty="0" smtClean="0">
                <a:latin typeface="Cambria" pitchFamily="18" charset="0"/>
              </a:rPr>
              <a:t>is said to be </a:t>
            </a:r>
            <a:r>
              <a:rPr lang="en-US" sz="2400" b="1" dirty="0" err="1" smtClean="0">
                <a:latin typeface="Cambria" pitchFamily="18" charset="0"/>
              </a:rPr>
              <a:t>Deshielded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Deshielding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is caused 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by adjacent 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atoms which are strongly electronegative (e.g. 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oxygen, nitrogen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halogen) or groups of atoms which possess 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electron clouds 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(e.g. C=O, C=C, aromatics). </a:t>
            </a:r>
            <a:r>
              <a:rPr lang="en-US" sz="2400" dirty="0" smtClean="0">
                <a:latin typeface="Cambria" pitchFamily="18" charset="0"/>
              </a:rPr>
              <a:t>	</a:t>
            </a:r>
          </a:p>
          <a:p>
            <a:pPr marL="514350" indent="-514350"/>
            <a:endParaRPr lang="en-US" sz="2400" dirty="0" smtClean="0">
              <a:latin typeface="Cambria" pitchFamily="18" charset="0"/>
            </a:endParaRPr>
          </a:p>
          <a:p>
            <a:pPr marL="514350" indent="-514350"/>
            <a:r>
              <a:rPr lang="en-US" sz="2400" dirty="0" smtClean="0">
                <a:latin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</a:rPr>
              <a:t>Such </a:t>
            </a:r>
            <a:r>
              <a:rPr lang="en-US" sz="2400" dirty="0" smtClean="0">
                <a:latin typeface="Cambria" pitchFamily="18" charset="0"/>
              </a:rPr>
              <a:t>shifts in in the position NMR </a:t>
            </a:r>
            <a:r>
              <a:rPr lang="en-US" sz="2400" dirty="0" err="1" smtClean="0">
                <a:latin typeface="Cambria" pitchFamily="18" charset="0"/>
              </a:rPr>
              <a:t>absortion</a:t>
            </a:r>
            <a:r>
              <a:rPr lang="en-US" sz="2400" dirty="0" smtClean="0">
                <a:latin typeface="Cambria" pitchFamily="18" charset="0"/>
              </a:rPr>
              <a:t> which arise due </a:t>
            </a:r>
            <a:r>
              <a:rPr lang="en-US" sz="2400" dirty="0" smtClean="0">
                <a:latin typeface="Cambria" pitchFamily="18" charset="0"/>
              </a:rPr>
              <a:t>to shielding </a:t>
            </a:r>
            <a:r>
              <a:rPr lang="en-US" sz="2400" dirty="0" smtClean="0">
                <a:latin typeface="Cambria" pitchFamily="18" charset="0"/>
              </a:rPr>
              <a:t>or </a:t>
            </a:r>
            <a:r>
              <a:rPr lang="en-US" sz="2400" dirty="0" err="1" smtClean="0">
                <a:latin typeface="Cambria" pitchFamily="18" charset="0"/>
              </a:rPr>
              <a:t>deshielding</a:t>
            </a:r>
            <a:r>
              <a:rPr lang="en-US" sz="2400" dirty="0" smtClean="0">
                <a:latin typeface="Cambria" pitchFamily="18" charset="0"/>
              </a:rPr>
              <a:t> of protons by the electrons are </a:t>
            </a:r>
            <a:r>
              <a:rPr lang="en-US" sz="2400" dirty="0" smtClean="0">
                <a:latin typeface="Cambria" pitchFamily="18" charset="0"/>
              </a:rPr>
              <a:t>called as </a:t>
            </a:r>
            <a:r>
              <a:rPr lang="en-US" sz="2400" dirty="0" smtClean="0">
                <a:latin typeface="Cambria" pitchFamily="18" charset="0"/>
              </a:rPr>
              <a:t>Chemical Shift.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1791831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Shielded proton: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Higher field (Up field) </a:t>
            </a:r>
            <a:r>
              <a:rPr lang="en-US" sz="2800" b="1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/>
              </a:rPr>
              <a:t> Lower value of 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latin typeface="Cambria" pitchFamily="18" charset="0"/>
              <a:ea typeface="Times New Roman" pitchFamily="18" charset="0"/>
              <a:cs typeface="Arial" pitchFamily="34" charset="0"/>
              <a:sym typeface="Symbol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/>
              </a:rPr>
              <a:t>De-shielded proton: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/>
              </a:rPr>
              <a:t>	Lower field (Down field)</a:t>
            </a:r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/>
              </a:rPr>
              <a:t>  </a:t>
            </a:r>
            <a:r>
              <a:rPr lang="en-US" sz="2800" b="1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/>
              </a:rPr>
              <a:t>Higher value of </a:t>
            </a:r>
            <a:endParaRPr lang="en-US" sz="2800" b="1" dirty="0" smtClean="0">
              <a:latin typeface="Cambria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31620" y="3131058"/>
          <a:ext cx="6080760" cy="595884"/>
        </p:xfrm>
        <a:graphic>
          <a:graphicData uri="http://schemas.openxmlformats.org/drawingml/2006/table">
            <a:tbl>
              <a:tblPr/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</a:rPr>
                        <a:t/>
                      </a:r>
                      <a:br>
                        <a:rPr lang="en-US" sz="1000" dirty="0">
                          <a:latin typeface="Times New Roman"/>
                        </a:rPr>
                      </a:b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49796"/>
            <a:ext cx="4343400" cy="3123979"/>
          </a:xfrm>
          <a:prstGeom prst="rect">
            <a:avLst/>
          </a:prstGeom>
          <a:noFill/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5423" y="4191000"/>
          <a:ext cx="3899377" cy="1676400"/>
        </p:xfrm>
        <a:graphic>
          <a:graphicData uri="http://schemas.openxmlformats.org/presentationml/2006/ole">
            <p:oleObj spid="_x0000_s22530" r:id="rId4" imgW="2307336" imgH="987552" progId="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NMR spectrum of benzyl acetate.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457200"/>
            <a:ext cx="807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There are three absorptions corresponding to the three sets of magnetically equivalent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  The relative area of the peaks corresponds to the number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in each set (C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COO 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5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3:2:5),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peak intensity corresponding to the number of equivalent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C:\Users\SKH\Desktop\logo IT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4348"/>
            <a:ext cx="868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3.  	Spin-Spin Coupling (Effect of adjacent number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	of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) Splitting of signals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source of signal splitting is a phenomenon called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spin-spin coupling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a term that describes the magnetic interactions between neighboring, non-equivalent NMR-active nuclei.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magnetic field produced by neighboring protons affects the splitting of the NMR absorption.  The peaks can appear 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singlets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doublets, triplets, etc…  Let’s first consider the absorption of a hydrogen atom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 with only one neighboring hydrogen atom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67522" y="3657601"/>
          <a:ext cx="7024078" cy="3048000"/>
        </p:xfrm>
        <a:graphic>
          <a:graphicData uri="http://schemas.openxmlformats.org/presentationml/2006/ole">
            <p:oleObj spid="_x0000_s23554" r:id="rId3" imgW="5387040" imgH="2341800" progId="">
              <p:embed/>
            </p:oleObj>
          </a:graphicData>
        </a:graphic>
      </p:graphicFrame>
      <p:pic>
        <p:nvPicPr>
          <p:cNvPr id="6" name="Picture 1" descr="C:\Users\SKH\Desktop\logo I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" y="300097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When there are two magnetically equivalent adjacent hydrogen nuclei, three possibilities exist for their combined magnetic fields Triplet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198189" y="2209800"/>
          <a:ext cx="7107611" cy="3641725"/>
        </p:xfrm>
        <a:graphic>
          <a:graphicData uri="http://schemas.openxmlformats.org/presentationml/2006/ole">
            <p:oleObj spid="_x0000_s24577" r:id="rId3" imgW="4607280" imgH="2355480" progId="">
              <p:embed/>
            </p:oleObj>
          </a:graphicData>
        </a:graphic>
      </p:graphicFrame>
      <p:pic>
        <p:nvPicPr>
          <p:cNvPr id="5" name="Picture 1" descr="C:\Users\SKH\Desktop\logo I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162926" y="3200400"/>
            <a:ext cx="600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/>
              </a:rPr>
              <a:t>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28600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When there are three magnetically equivalent neighboring hydrogen nuclei , the absorption splits into a quartet with intensity pattern 1:3:3:1.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52602" y="2590800"/>
          <a:ext cx="8838998" cy="3581400"/>
        </p:xfrm>
        <a:graphic>
          <a:graphicData uri="http://schemas.openxmlformats.org/presentationml/2006/ole">
            <p:oleObj spid="_x0000_s25601" r:id="rId3" imgW="5780160" imgH="2341800" progId="">
              <p:embed/>
            </p:oleObj>
          </a:graphicData>
        </a:graphic>
      </p:graphicFrame>
      <p:pic>
        <p:nvPicPr>
          <p:cNvPr id="5" name="Picture 1" descr="C:\Users\SKH\Desktop\logo I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Cambria" pitchFamily="18" charset="0"/>
              </a:rPr>
              <a:t>In general, N magnetically equivalent neighboring hydrogen nuclei will split the absorption into N+1 lines.  The intensity ratios are equal to the coefficients of the expansion (a + b)</a:t>
            </a:r>
            <a:r>
              <a:rPr lang="en-US" sz="3200" baseline="30000" dirty="0" smtClean="0">
                <a:latin typeface="Cambria" pitchFamily="18" charset="0"/>
              </a:rPr>
              <a:t>N</a:t>
            </a:r>
            <a:r>
              <a:rPr lang="en-US" sz="3200" dirty="0" smtClean="0">
                <a:latin typeface="Cambria" pitchFamily="18" charset="0"/>
              </a:rPr>
              <a:t>, or Pascal’s triangle. 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6628" name="Picture 4" descr="Image result for pascal tri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03600"/>
            <a:ext cx="4953000" cy="3302000"/>
          </a:xfrm>
          <a:prstGeom prst="rect">
            <a:avLst/>
          </a:prstGeom>
          <a:noFill/>
        </p:spPr>
      </p:pic>
      <p:pic>
        <p:nvPicPr>
          <p:cNvPr id="6" name="Picture 1" descr="C:\Users\SKH\Desktop\logo IT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52400"/>
            <a:ext cx="86106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mbria" pitchFamily="18" charset="0"/>
              </a:rPr>
              <a:t>Introduction</a:t>
            </a:r>
            <a:endParaRPr lang="en-US" sz="2800" dirty="0" smtClean="0">
              <a:latin typeface="Cambr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Cambr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Cambria" pitchFamily="18" charset="0"/>
              </a:rPr>
              <a:t>Nuclear magnetic resonance spectroscopy (NMR) is a tool for studying molecular properties, particularly structural properties of spinning nuclei.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NMR spectroscopy have very long wavelength of Radio Frequency Range 4-900 mega Hertz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</a:t>
            </a: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=10</a:t>
            </a:r>
            <a:r>
              <a:rPr lang="en-US" sz="2600" baseline="300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7</a:t>
            </a: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 (10m)</a:t>
            </a: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to 10</a:t>
            </a:r>
            <a:r>
              <a:rPr lang="en-US" sz="2600" baseline="300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8</a:t>
            </a: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 (100m)</a:t>
            </a: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)</a:t>
            </a:r>
            <a:endParaRPr lang="en-US" sz="2600" b="1" dirty="0" smtClean="0">
              <a:latin typeface="Cambr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NMR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spectroscopy involves the transition of a nucleus from one spin state to another with the absorption of electromagnetic radiation by </a:t>
            </a: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spin active nuclei when they are placed in a magnetic field.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Certain nuclei, such as the hydrogen nucleus, have a nuclear spin.</a:t>
            </a:r>
          </a:p>
        </p:txBody>
      </p:sp>
      <p:pic>
        <p:nvPicPr>
          <p:cNvPr id="4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446544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For example, in the molecule 2-butanone,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from groups a and b split one another because they are only separated by three bonds.  However,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from group c are not split by any other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because they are separated from other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by more than three sigma bonds.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176867" y="3962400"/>
          <a:ext cx="1794933" cy="1524000"/>
        </p:xfrm>
        <a:graphic>
          <a:graphicData uri="http://schemas.openxmlformats.org/presentationml/2006/ole">
            <p:oleObj spid="_x0000_s27650" r:id="rId3" imgW="1010252" imgH="861149" progId="">
              <p:embed/>
            </p:oleObj>
          </a:graphicData>
        </a:graphic>
      </p:graphicFrame>
      <p:pic>
        <p:nvPicPr>
          <p:cNvPr id="5" name="Picture 1" descr="C:\Users\SKH\Desktop\logo I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048000"/>
            <a:ext cx="3886200" cy="339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33400" y="3581400"/>
          <a:ext cx="7699988" cy="2133600"/>
        </p:xfrm>
        <a:graphic>
          <a:graphicData uri="http://schemas.openxmlformats.org/presentationml/2006/ole">
            <p:oleObj spid="_x0000_s28674" r:id="rId3" imgW="4335780" imgH="1199388" progId="">
              <p:embed/>
            </p:oleObj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429000" y="5786735"/>
            <a:ext cx="4419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OH        CH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400" b="1" baseline="-30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	 </a:t>
            </a:r>
            <a:r>
              <a:rPr lang="en-US" sz="24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" y="91857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Ethanol gives an NMR spectrum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consisting of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triplet, quartet, and a singlet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as seen in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spectrum.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Even though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hydroxylic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proton is separated from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methylene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hydrogen by three bonds, the signal given by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hydroxylic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proton is not split by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methylene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protons, nor are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methylene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split by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hydroxylic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proton.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SKH\Desktop\logo I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2208"/>
            <a:ext cx="86106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Multiplicity in Proton NMR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number of lines in a peak is always one more (n+1) than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number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hydrogens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on the neighboring carbon.  This table summarizes coupling patterns that arise when protons have different numbers of neighbors.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2087881"/>
          <a:ext cx="8788773" cy="4617719"/>
        </p:xfrm>
        <a:graphic>
          <a:graphicData uri="http://schemas.openxmlformats.org/drawingml/2006/table">
            <a:tbl>
              <a:tblPr/>
              <a:tblGrid>
                <a:gridCol w="2002465"/>
                <a:gridCol w="1931987"/>
                <a:gridCol w="2015998"/>
                <a:gridCol w="2838323"/>
              </a:tblGrid>
              <a:tr h="685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/>
                          <a:ea typeface="Times New Roman"/>
                          <a:cs typeface="Arial"/>
                        </a:rPr>
                        <a:t>No. of lines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ratio of lines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Term for peak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/>
                          <a:ea typeface="Times New Roman"/>
                          <a:cs typeface="Arial"/>
                        </a:rPr>
                        <a:t>Number of neighbors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/>
                          <a:ea typeface="Times New Roman"/>
                          <a:cs typeface="Arial"/>
                        </a:rPr>
                        <a:t>-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singlet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0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2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1:1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doublet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3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1:2:1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triplet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2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4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1:3:3:1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quartet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3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5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1:4:6:4:1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quintet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4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6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1:5:10:10:5:1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Arial"/>
                        </a:rPr>
                        <a:t>sextet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/>
                          <a:ea typeface="Times New Roman"/>
                          <a:cs typeface="Arial"/>
                        </a:rPr>
                        <a:t>5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152400" marR="152400" marT="152400" marB="152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991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Questions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1. How many kinds of 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are there 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	a.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	b.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-CH=CH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d.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2. How many NMR signals do you expect in following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28750" lvl="2" indent="-514350" algn="just" eaLnBrk="0" fontAlgn="base" hangingPunct="0">
              <a:spcBef>
                <a:spcPct val="0"/>
              </a:spcBef>
              <a:spcAft>
                <a:spcPct val="0"/>
              </a:spcAft>
              <a:buAutoNum type="alphaLcPeriod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	b.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1428750" lvl="2" indent="-514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c. 	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	d.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3. Discuss splitting pattern in following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	a.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OH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CHCl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4. Define the terms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	a.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Chemical Shift	b. Spin-spin coupling	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5. What is TMS.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440D0-8A0A-47E3-9CB4-1CC88557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7824353" cy="20574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Cambria" pitchFamily="18" charset="0"/>
              </a:rPr>
              <a:t>Thank You</a:t>
            </a:r>
            <a:endParaRPr lang="en-IN" sz="5400" b="1" dirty="0">
              <a:latin typeface="Cambria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3406A7-638B-43CC-AE3F-AF8B3F1D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996" y="990600"/>
            <a:ext cx="2091804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3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858524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5669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Cambria" pitchFamily="18" charset="0"/>
              </a:rPr>
              <a:t>Magnetic properties of Nuclei</a:t>
            </a:r>
            <a:endParaRPr lang="en-US" sz="2800" dirty="0" smtClean="0">
              <a:latin typeface="Cambria" pitchFamily="18" charset="0"/>
            </a:endParaRPr>
          </a:p>
          <a:p>
            <a:pPr lvl="0" algn="just"/>
            <a:endParaRPr lang="en-US" sz="2800" b="1" dirty="0" smtClean="0">
              <a:latin typeface="Cambria" pitchFamily="18" charset="0"/>
            </a:endParaRPr>
          </a:p>
          <a:p>
            <a:pPr lvl="0" algn="just"/>
            <a:r>
              <a:rPr lang="en-US" sz="2800" b="1" dirty="0" smtClean="0">
                <a:latin typeface="Cambria" pitchFamily="18" charset="0"/>
              </a:rPr>
              <a:t>Nucleus:	A Tiny Magnet</a:t>
            </a:r>
            <a:endParaRPr lang="en-US" sz="2800" dirty="0" smtClean="0">
              <a:latin typeface="Cambria" pitchFamily="18" charset="0"/>
            </a:endParaRPr>
          </a:p>
          <a:p>
            <a:pPr algn="just"/>
            <a:r>
              <a:rPr lang="en-US" sz="2800" dirty="0" smtClean="0">
                <a:latin typeface="Cambria" pitchFamily="18" charset="0"/>
              </a:rPr>
              <a:t>The nucleus of certain isotopes (H</a:t>
            </a:r>
            <a:r>
              <a:rPr lang="en-US" sz="2800" baseline="30000" dirty="0" smtClean="0">
                <a:latin typeface="Cambria" pitchFamily="18" charset="0"/>
              </a:rPr>
              <a:t>1</a:t>
            </a:r>
            <a:r>
              <a:rPr lang="en-US" sz="2800" dirty="0" smtClean="0">
                <a:latin typeface="Cambria" pitchFamily="18" charset="0"/>
              </a:rPr>
              <a:t>) behave as tiny spinning bar magnet because it possesses both electric and magnetic spin.</a:t>
            </a:r>
          </a:p>
          <a:p>
            <a:pPr lvl="0" algn="just"/>
            <a:endParaRPr lang="en-US" sz="2800" b="1" dirty="0" smtClean="0">
              <a:latin typeface="Cambria" pitchFamily="18" charset="0"/>
            </a:endParaRPr>
          </a:p>
          <a:p>
            <a:pPr lvl="0" algn="just"/>
            <a:r>
              <a:rPr lang="en-US" sz="2800" b="1" dirty="0" smtClean="0">
                <a:latin typeface="Cambria" pitchFamily="18" charset="0"/>
              </a:rPr>
              <a:t>Effect of External Magnetic Field:</a:t>
            </a:r>
            <a:endParaRPr lang="en-US" sz="2800" dirty="0" smtClean="0">
              <a:latin typeface="Cambria" pitchFamily="18" charset="0"/>
            </a:endParaRPr>
          </a:p>
          <a:p>
            <a:pPr algn="just"/>
            <a:r>
              <a:rPr lang="en-US" sz="2800" dirty="0" smtClean="0">
                <a:latin typeface="Cambria" pitchFamily="18" charset="0"/>
              </a:rPr>
              <a:t>When  a magnetic nucleus H</a:t>
            </a:r>
            <a:r>
              <a:rPr lang="en-US" sz="2800" baseline="30000" dirty="0" smtClean="0">
                <a:latin typeface="Cambria" pitchFamily="18" charset="0"/>
              </a:rPr>
              <a:t>1</a:t>
            </a:r>
            <a:r>
              <a:rPr lang="en-US" sz="2800" dirty="0" smtClean="0">
                <a:latin typeface="Cambria" pitchFamily="18" charset="0"/>
              </a:rPr>
              <a:t> is placed in  a uniform external magnetic field, it can only adopt two orientations with respect to the applied external magnetic field.</a:t>
            </a:r>
          </a:p>
          <a:p>
            <a:pPr lvl="0" algn="just"/>
            <a:endParaRPr lang="en-US" sz="2800" dirty="0" smtClean="0">
              <a:latin typeface="Cambria" pitchFamily="18" charset="0"/>
            </a:endParaRPr>
          </a:p>
          <a:p>
            <a:pPr lvl="0" algn="just"/>
            <a:r>
              <a:rPr lang="en-US" sz="2800" dirty="0" smtClean="0">
                <a:latin typeface="Cambria" pitchFamily="18" charset="0"/>
              </a:rPr>
              <a:t>1.	Either aligned with the field (Parallel spin) or</a:t>
            </a:r>
          </a:p>
          <a:p>
            <a:pPr lvl="0" algn="just"/>
            <a:r>
              <a:rPr lang="en-US" sz="2800" dirty="0" smtClean="0">
                <a:latin typeface="Cambria" pitchFamily="18" charset="0"/>
              </a:rPr>
              <a:t>2.	Opposite to the external field (anti-parallel spin)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5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91869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Precessional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Motion: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precessional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motion of the nucleus can be understood by taking an example of spinning top, the spinning axis which move around the vertical axis of earth’s gravitation.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  <p:pic>
        <p:nvPicPr>
          <p:cNvPr id="34817" name="Picture 1" descr="C:\Users\SKH\Desktop\Gyroscope_precess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2057400" cy="2057400"/>
          </a:xfrm>
          <a:prstGeom prst="rect">
            <a:avLst/>
          </a:prstGeom>
          <a:noFill/>
        </p:spPr>
      </p:pic>
      <p:pic>
        <p:nvPicPr>
          <p:cNvPr id="34818" name="Picture 2" descr="C:\Users\SKH\Desktop\precessiontop.gif.crdownloa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362200"/>
            <a:ext cx="4463787" cy="2514600"/>
          </a:xfrm>
          <a:prstGeom prst="rect">
            <a:avLst/>
          </a:prstGeom>
          <a:noFill/>
        </p:spPr>
      </p:pic>
      <p:pic>
        <p:nvPicPr>
          <p:cNvPr id="14338" name="Picture 2" descr="C:\Users\skh\Desktop\top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8213" y="2024437"/>
            <a:ext cx="4319587" cy="4833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The spinning nucleus generates a small magnetic field, ‘</a:t>
            </a:r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</a:t>
            </a:r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’.</a:t>
            </a:r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When placed in a strong external magnetic field H</a:t>
            </a:r>
            <a:r>
              <a:rPr lang="en-US" sz="2800" baseline="-300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2800" dirty="0" smtClean="0"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the nucleus can exist in two distinct spin states: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85800" y="2209800"/>
          <a:ext cx="7706920" cy="4267200"/>
        </p:xfrm>
        <a:graphic>
          <a:graphicData uri="http://schemas.openxmlformats.org/presentationml/2006/ole">
            <p:oleObj spid="_x0000_s16386" r:id="rId3" imgW="4529328" imgH="2502408" progId="">
              <p:embed/>
            </p:oleObj>
          </a:graphicData>
        </a:graphic>
      </p:graphicFrame>
      <p:pic>
        <p:nvPicPr>
          <p:cNvPr id="6" name="Picture 1" descr="C:\Users\SKH\Desktop\logo I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2954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The nuclei of many elemental isotopes have a characteristic spin (</a:t>
            </a:r>
            <a:r>
              <a:rPr lang="en-US" sz="2400" b="1" dirty="0" smtClean="0">
                <a:latin typeface="Cambria" pitchFamily="18" charset="0"/>
              </a:rPr>
              <a:t>I</a:t>
            </a:r>
            <a:r>
              <a:rPr lang="en-US" sz="2400" dirty="0" smtClean="0">
                <a:latin typeface="Cambria" pitchFamily="18" charset="0"/>
              </a:rPr>
              <a:t>). </a:t>
            </a:r>
          </a:p>
          <a:p>
            <a:r>
              <a:rPr lang="en-US" sz="2400" dirty="0" smtClean="0">
                <a:latin typeface="Cambria" pitchFamily="18" charset="0"/>
              </a:rPr>
              <a:t>Some nuclei have integral spins (e.g. I = 1, 2, 3 ....), </a:t>
            </a:r>
          </a:p>
          <a:p>
            <a:r>
              <a:rPr lang="en-US" sz="2400" dirty="0" smtClean="0">
                <a:latin typeface="Cambria" pitchFamily="18" charset="0"/>
              </a:rPr>
              <a:t>some have fractional spins (e.g. I = 1/2, 3/2, 5/2 ....), </a:t>
            </a:r>
          </a:p>
          <a:p>
            <a:r>
              <a:rPr lang="en-US" sz="2400" dirty="0" smtClean="0">
                <a:latin typeface="Cambria" pitchFamily="18" charset="0"/>
              </a:rPr>
              <a:t>and a few have no spin, I = 0 (e.g. </a:t>
            </a:r>
            <a:r>
              <a:rPr lang="en-US" sz="2400" baseline="30000" dirty="0" smtClean="0">
                <a:latin typeface="Cambria" pitchFamily="18" charset="0"/>
              </a:rPr>
              <a:t>12</a:t>
            </a:r>
            <a:r>
              <a:rPr lang="en-US" sz="2400" dirty="0" smtClean="0">
                <a:latin typeface="Cambria" pitchFamily="18" charset="0"/>
              </a:rPr>
              <a:t>C, </a:t>
            </a:r>
            <a:r>
              <a:rPr lang="en-US" sz="2400" baseline="30000" dirty="0" smtClean="0">
                <a:latin typeface="Cambria" pitchFamily="18" charset="0"/>
              </a:rPr>
              <a:t>16</a:t>
            </a:r>
            <a:r>
              <a:rPr lang="en-US" sz="2400" dirty="0" smtClean="0">
                <a:latin typeface="Cambria" pitchFamily="18" charset="0"/>
              </a:rPr>
              <a:t>O, </a:t>
            </a:r>
            <a:r>
              <a:rPr lang="en-US" sz="2400" baseline="30000" dirty="0" smtClean="0">
                <a:latin typeface="Cambria" pitchFamily="18" charset="0"/>
              </a:rPr>
              <a:t>32</a:t>
            </a:r>
            <a:r>
              <a:rPr lang="en-US" sz="2400" dirty="0" smtClean="0">
                <a:latin typeface="Cambria" pitchFamily="18" charset="0"/>
              </a:rPr>
              <a:t>S, ....). 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Nuclear Spin</a:t>
            </a:r>
            <a:endParaRPr lang="en-US" sz="2800" b="1" dirty="0"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31724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Mass No.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Atomic No.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Nuclear spin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odd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Odd or even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1/2, 3/2,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5/2……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even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even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even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odd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 2, 3, ……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6200" y="443805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condition for absorption of energy is called the condition of resonance.  It can be calculated as the following:						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2400" y="3048000"/>
            <a:ext cx="8763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 = Planck’s constant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 = The strength of the applied magnetic field, 		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at the nucleus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=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gyromagnetic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ratio (a constant that is 		characteristic of a particular nucleus)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= the frequency of the electromagnetic energy 		absorbed that  causes the change in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spin states</a:t>
            </a:r>
          </a:p>
        </p:txBody>
      </p:sp>
      <p:pic>
        <p:nvPicPr>
          <p:cNvPr id="6" name="Picture 1" descr="C:\Users\SKH\Desktop\logo 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00200"/>
            <a:ext cx="515654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1"/>
            <a:ext cx="2819400" cy="10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Three features of NMR spectra</a:t>
            </a:r>
          </a:p>
          <a:p>
            <a:pPr lvl="0"/>
            <a:r>
              <a:rPr lang="en-US" sz="2400" b="1" dirty="0" smtClean="0"/>
              <a:t>1. NMR Signals corresponding to types of H</a:t>
            </a:r>
            <a:endParaRPr lang="en-US" sz="2400" dirty="0" smtClean="0"/>
          </a:p>
          <a:p>
            <a:r>
              <a:rPr lang="en-US" sz="2400" dirty="0" smtClean="0"/>
              <a:t>Depending upon the surrounding of a hydrogen atom there are two types of hydrogen</a:t>
            </a:r>
          </a:p>
          <a:p>
            <a:pPr lvl="0"/>
            <a:r>
              <a:rPr lang="en-US" sz="2400" dirty="0" smtClean="0"/>
              <a:t>a. Equivalent Hydrogen:	</a:t>
            </a:r>
          </a:p>
          <a:p>
            <a:pPr lvl="0"/>
            <a:r>
              <a:rPr lang="en-US" sz="2400" dirty="0" smtClean="0"/>
              <a:t>b. Non-equivalent Hydrogen	</a:t>
            </a:r>
          </a:p>
          <a:p>
            <a:pPr lvl="0"/>
            <a:r>
              <a:rPr lang="en-US" sz="2400" dirty="0" smtClean="0"/>
              <a:t>Let us consider the example of diethyl ether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-O-CH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47800" y="3276600"/>
          <a:ext cx="5406736" cy="1066800"/>
        </p:xfrm>
        <a:graphic>
          <a:graphicData uri="http://schemas.openxmlformats.org/presentationml/2006/ole">
            <p:oleObj spid="_x0000_s18434" r:id="rId3" imgW="2120921" imgH="422967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4267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six methyl </a:t>
            </a:r>
            <a:r>
              <a:rPr lang="en-US" sz="2400" dirty="0" err="1" smtClean="0"/>
              <a:t>hydrogens</a:t>
            </a:r>
            <a:r>
              <a:rPr lang="en-US" sz="2400" dirty="0" smtClean="0"/>
              <a:t> (a) and </a:t>
            </a:r>
          </a:p>
          <a:p>
            <a:r>
              <a:rPr lang="en-US" sz="2400" dirty="0" smtClean="0"/>
              <a:t>the four </a:t>
            </a:r>
            <a:r>
              <a:rPr lang="en-US" sz="2400" dirty="0" err="1" smtClean="0"/>
              <a:t>methylene</a:t>
            </a:r>
            <a:r>
              <a:rPr lang="en-US" sz="2400" dirty="0" smtClean="0"/>
              <a:t> </a:t>
            </a:r>
            <a:r>
              <a:rPr lang="en-US" sz="2400" dirty="0" err="1" smtClean="0"/>
              <a:t>hydrogens</a:t>
            </a:r>
            <a:r>
              <a:rPr lang="en-US" sz="2400" dirty="0" smtClean="0"/>
              <a:t> (b) </a:t>
            </a:r>
          </a:p>
          <a:p>
            <a:r>
              <a:rPr lang="en-US" sz="2400" dirty="0" smtClean="0"/>
              <a:t>comprise two individual magnetically equivalent groups of </a:t>
            </a:r>
            <a:r>
              <a:rPr lang="en-US" sz="2400" dirty="0" err="1" smtClean="0"/>
              <a:t>hydrogens</a:t>
            </a:r>
            <a:r>
              <a:rPr lang="en-US" sz="2400" dirty="0" smtClean="0"/>
              <a:t>.  The methyl </a:t>
            </a:r>
            <a:r>
              <a:rPr lang="en-US" sz="2400" dirty="0" err="1" smtClean="0"/>
              <a:t>hydrogens</a:t>
            </a:r>
            <a:r>
              <a:rPr lang="en-US" sz="2400" dirty="0" smtClean="0"/>
              <a:t> (a) experience a different total magnetic field than the </a:t>
            </a:r>
            <a:r>
              <a:rPr lang="en-US" sz="2400" dirty="0" err="1" smtClean="0"/>
              <a:t>methylene</a:t>
            </a:r>
            <a:r>
              <a:rPr lang="en-US" sz="2400" dirty="0" smtClean="0"/>
              <a:t> </a:t>
            </a:r>
            <a:r>
              <a:rPr lang="en-US" sz="2400" dirty="0" err="1" smtClean="0"/>
              <a:t>hydrogens</a:t>
            </a:r>
            <a:r>
              <a:rPr lang="en-US" sz="2400" dirty="0" smtClean="0"/>
              <a:t> (b), because of different local magnetic fields. </a:t>
            </a:r>
            <a:endParaRPr lang="en-US" sz="2400" dirty="0"/>
          </a:p>
        </p:txBody>
      </p:sp>
      <p:pic>
        <p:nvPicPr>
          <p:cNvPr id="6" name="Picture 1" descr="C:\Users\SKH\Desktop\logo I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5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1133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NMR Spectroscopy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skh</dc:creator>
  <cp:lastModifiedBy>SKH</cp:lastModifiedBy>
  <cp:revision>96</cp:revision>
  <dcterms:created xsi:type="dcterms:W3CDTF">2006-08-16T00:00:00Z</dcterms:created>
  <dcterms:modified xsi:type="dcterms:W3CDTF">2022-12-15T08:10:25Z</dcterms:modified>
</cp:coreProperties>
</file>