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7" r:id="rId2"/>
    <p:sldId id="258" r:id="rId3"/>
    <p:sldId id="281" r:id="rId4"/>
    <p:sldId id="259" r:id="rId5"/>
    <p:sldId id="261" r:id="rId6"/>
    <p:sldId id="262" r:id="rId7"/>
    <p:sldId id="260" r:id="rId8"/>
    <p:sldId id="268" r:id="rId9"/>
    <p:sldId id="263" r:id="rId10"/>
    <p:sldId id="284" r:id="rId11"/>
    <p:sldId id="286" r:id="rId12"/>
    <p:sldId id="285" r:id="rId13"/>
    <p:sldId id="269" r:id="rId14"/>
    <p:sldId id="264" r:id="rId15"/>
    <p:sldId id="266" r:id="rId16"/>
    <p:sldId id="267" r:id="rId17"/>
    <p:sldId id="283" r:id="rId18"/>
    <p:sldId id="270" r:id="rId19"/>
    <p:sldId id="272" r:id="rId20"/>
    <p:sldId id="274" r:id="rId21"/>
    <p:sldId id="275" r:id="rId22"/>
    <p:sldId id="271" r:id="rId23"/>
    <p:sldId id="278" r:id="rId24"/>
    <p:sldId id="276" r:id="rId25"/>
    <p:sldId id="279" r:id="rId26"/>
    <p:sldId id="28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8BF1"/>
    <a:srgbClr val="00421E"/>
    <a:srgbClr val="39B7B7"/>
    <a:srgbClr val="2611B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710"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53"/>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3AFBE6-F471-4452-97B1-1E0CB74A2CF9}" type="doc">
      <dgm:prSet loTypeId="urn:microsoft.com/office/officeart/2005/8/layout/process1" loCatId="process" qsTypeId="urn:microsoft.com/office/officeart/2005/8/quickstyle/simple1" qsCatId="simple" csTypeId="urn:microsoft.com/office/officeart/2005/8/colors/accent0_3" csCatId="mainScheme" phldr="1"/>
      <dgm:spPr/>
    </dgm:pt>
    <dgm:pt modelId="{23B450B6-CE74-4EEF-9FEC-E2E568AB9093}">
      <dgm:prSet phldrT="[Text]" custT="1"/>
      <dgm:spPr>
        <a:solidFill>
          <a:srgbClr val="002060"/>
        </a:solidFill>
      </dgm:spPr>
      <dgm:t>
        <a:bodyPr/>
        <a:lstStyle/>
        <a:p>
          <a:r>
            <a:rPr lang="en-US" sz="4000" b="1" dirty="0" smtClean="0"/>
            <a:t>Crystal</a:t>
          </a:r>
        </a:p>
        <a:p>
          <a:r>
            <a:rPr lang="en-US" sz="2400" b="1" dirty="0" smtClean="0"/>
            <a:t>Regular arrangement</a:t>
          </a:r>
        </a:p>
        <a:p>
          <a:endParaRPr lang="en-US" sz="1800" dirty="0"/>
        </a:p>
      </dgm:t>
    </dgm:pt>
    <dgm:pt modelId="{CE9569AB-8B3A-40C3-9EF6-2893CB2B818D}" type="parTrans" cxnId="{A6ED3563-1CB3-4E51-9E31-4BCF65006C62}">
      <dgm:prSet/>
      <dgm:spPr/>
      <dgm:t>
        <a:bodyPr/>
        <a:lstStyle/>
        <a:p>
          <a:endParaRPr lang="en-US"/>
        </a:p>
      </dgm:t>
    </dgm:pt>
    <dgm:pt modelId="{65A17FEB-481D-44EA-8A3C-E4C327ECFFB6}" type="sibTrans" cxnId="{A6ED3563-1CB3-4E51-9E31-4BCF65006C62}">
      <dgm:prSet/>
      <dgm:spPr/>
      <dgm:t>
        <a:bodyPr/>
        <a:lstStyle/>
        <a:p>
          <a:endParaRPr lang="en-US"/>
        </a:p>
      </dgm:t>
    </dgm:pt>
    <dgm:pt modelId="{5D810FB8-4507-49A1-8829-DB604F375236}">
      <dgm:prSet phldrT="[Text]" custT="1"/>
      <dgm:spPr>
        <a:solidFill>
          <a:srgbClr val="00421E"/>
        </a:solidFill>
      </dgm:spPr>
      <dgm:t>
        <a:bodyPr/>
        <a:lstStyle/>
        <a:p>
          <a:r>
            <a:rPr lang="en-US" sz="4000" b="1" dirty="0" smtClean="0">
              <a:solidFill>
                <a:srgbClr val="FFFF00"/>
              </a:solidFill>
            </a:rPr>
            <a:t>Liquid Crystal</a:t>
          </a:r>
        </a:p>
        <a:p>
          <a:r>
            <a:rPr lang="en-US" sz="3100" dirty="0" err="1" smtClean="0">
              <a:solidFill>
                <a:srgbClr val="FFFF00"/>
              </a:solidFill>
            </a:rPr>
            <a:t>Meso</a:t>
          </a:r>
          <a:r>
            <a:rPr lang="en-US" sz="3100" dirty="0" smtClean="0">
              <a:solidFill>
                <a:srgbClr val="FFFF00"/>
              </a:solidFill>
            </a:rPr>
            <a:t> Phase</a:t>
          </a:r>
        </a:p>
        <a:p>
          <a:r>
            <a:rPr lang="en-US" sz="2800" dirty="0" smtClean="0">
              <a:solidFill>
                <a:srgbClr val="FFFF00"/>
              </a:solidFill>
            </a:rPr>
            <a:t>Intermediate state</a:t>
          </a:r>
          <a:endParaRPr lang="en-US" sz="2800" dirty="0">
            <a:solidFill>
              <a:srgbClr val="FFFF00"/>
            </a:solidFill>
          </a:endParaRPr>
        </a:p>
      </dgm:t>
    </dgm:pt>
    <dgm:pt modelId="{1C7766AA-4AA5-41AC-A17D-D33D25FC4EF6}" type="parTrans" cxnId="{FBFB1E37-E4C5-4D51-8DE7-FE88CCA7E9DF}">
      <dgm:prSet/>
      <dgm:spPr/>
      <dgm:t>
        <a:bodyPr/>
        <a:lstStyle/>
        <a:p>
          <a:endParaRPr lang="en-US"/>
        </a:p>
      </dgm:t>
    </dgm:pt>
    <dgm:pt modelId="{405FA5E8-DCBB-48BC-8936-771D8F6E4825}" type="sibTrans" cxnId="{FBFB1E37-E4C5-4D51-8DE7-FE88CCA7E9DF}">
      <dgm:prSet/>
      <dgm:spPr/>
      <dgm:t>
        <a:bodyPr/>
        <a:lstStyle/>
        <a:p>
          <a:endParaRPr lang="en-US"/>
        </a:p>
      </dgm:t>
    </dgm:pt>
    <dgm:pt modelId="{AE558CD7-4D4B-4272-9E94-6578D39AD1FA}">
      <dgm:prSet phldrT="[Text]" custT="1"/>
      <dgm:spPr>
        <a:solidFill>
          <a:srgbClr val="002060"/>
        </a:solidFill>
      </dgm:spPr>
      <dgm:t>
        <a:bodyPr/>
        <a:lstStyle/>
        <a:p>
          <a:r>
            <a:rPr lang="en-US" sz="4400" b="1" dirty="0" smtClean="0"/>
            <a:t>Liquid</a:t>
          </a:r>
        </a:p>
        <a:p>
          <a:r>
            <a:rPr lang="en-US" sz="2700" dirty="0" smtClean="0"/>
            <a:t>Random arrangement</a:t>
          </a:r>
          <a:endParaRPr lang="en-US" sz="2700" dirty="0"/>
        </a:p>
      </dgm:t>
    </dgm:pt>
    <dgm:pt modelId="{B6FB14ED-7663-4E1D-9F31-218BB3C47C01}" type="parTrans" cxnId="{1F6C4840-B629-4DBF-A747-E0AF26A220E0}">
      <dgm:prSet/>
      <dgm:spPr/>
      <dgm:t>
        <a:bodyPr/>
        <a:lstStyle/>
        <a:p>
          <a:endParaRPr lang="en-US"/>
        </a:p>
      </dgm:t>
    </dgm:pt>
    <dgm:pt modelId="{378A4A33-43DD-4FB4-AEF1-374ABD484C19}" type="sibTrans" cxnId="{1F6C4840-B629-4DBF-A747-E0AF26A220E0}">
      <dgm:prSet/>
      <dgm:spPr/>
      <dgm:t>
        <a:bodyPr/>
        <a:lstStyle/>
        <a:p>
          <a:endParaRPr lang="en-US"/>
        </a:p>
      </dgm:t>
    </dgm:pt>
    <dgm:pt modelId="{B4AADFBA-E5A2-44D1-827B-85FBE7DEA67B}" type="pres">
      <dgm:prSet presAssocID="{483AFBE6-F471-4452-97B1-1E0CB74A2CF9}" presName="Name0" presStyleCnt="0">
        <dgm:presLayoutVars>
          <dgm:dir/>
          <dgm:resizeHandles val="exact"/>
        </dgm:presLayoutVars>
      </dgm:prSet>
      <dgm:spPr/>
    </dgm:pt>
    <dgm:pt modelId="{D5CD2452-1F34-43A8-A968-FA75D00A4162}" type="pres">
      <dgm:prSet presAssocID="{23B450B6-CE74-4EEF-9FEC-E2E568AB9093}" presName="node" presStyleLbl="node1" presStyleIdx="0" presStyleCnt="3" custScaleX="119884">
        <dgm:presLayoutVars>
          <dgm:bulletEnabled val="1"/>
        </dgm:presLayoutVars>
      </dgm:prSet>
      <dgm:spPr/>
      <dgm:t>
        <a:bodyPr/>
        <a:lstStyle/>
        <a:p>
          <a:endParaRPr lang="en-US"/>
        </a:p>
      </dgm:t>
    </dgm:pt>
    <dgm:pt modelId="{40409FFA-97BC-487B-B6FF-F2DC844ABE75}" type="pres">
      <dgm:prSet presAssocID="{65A17FEB-481D-44EA-8A3C-E4C327ECFFB6}" presName="sibTrans" presStyleLbl="sibTrans2D1" presStyleIdx="0" presStyleCnt="2"/>
      <dgm:spPr/>
      <dgm:t>
        <a:bodyPr/>
        <a:lstStyle/>
        <a:p>
          <a:endParaRPr lang="en-US"/>
        </a:p>
      </dgm:t>
    </dgm:pt>
    <dgm:pt modelId="{D9AB595A-DACA-436E-8FB0-AF4F6424E9C2}" type="pres">
      <dgm:prSet presAssocID="{65A17FEB-481D-44EA-8A3C-E4C327ECFFB6}" presName="connectorText" presStyleLbl="sibTrans2D1" presStyleIdx="0" presStyleCnt="2"/>
      <dgm:spPr/>
      <dgm:t>
        <a:bodyPr/>
        <a:lstStyle/>
        <a:p>
          <a:endParaRPr lang="en-US"/>
        </a:p>
      </dgm:t>
    </dgm:pt>
    <dgm:pt modelId="{81510F1F-2D00-4B74-958A-8FA2FF825D1A}" type="pres">
      <dgm:prSet presAssocID="{5D810FB8-4507-49A1-8829-DB604F375236}" presName="node" presStyleLbl="node1" presStyleIdx="1" presStyleCnt="3" custScaleX="125194">
        <dgm:presLayoutVars>
          <dgm:bulletEnabled val="1"/>
        </dgm:presLayoutVars>
      </dgm:prSet>
      <dgm:spPr/>
      <dgm:t>
        <a:bodyPr/>
        <a:lstStyle/>
        <a:p>
          <a:endParaRPr lang="en-US"/>
        </a:p>
      </dgm:t>
    </dgm:pt>
    <dgm:pt modelId="{49795BE0-430B-4495-A2CD-93A33AEE812D}" type="pres">
      <dgm:prSet presAssocID="{405FA5E8-DCBB-48BC-8936-771D8F6E4825}" presName="sibTrans" presStyleLbl="sibTrans2D1" presStyleIdx="1" presStyleCnt="2"/>
      <dgm:spPr/>
      <dgm:t>
        <a:bodyPr/>
        <a:lstStyle/>
        <a:p>
          <a:endParaRPr lang="en-US"/>
        </a:p>
      </dgm:t>
    </dgm:pt>
    <dgm:pt modelId="{44E3701D-88C7-48BE-9F57-2755BE3E7876}" type="pres">
      <dgm:prSet presAssocID="{405FA5E8-DCBB-48BC-8936-771D8F6E4825}" presName="connectorText" presStyleLbl="sibTrans2D1" presStyleIdx="1" presStyleCnt="2"/>
      <dgm:spPr/>
      <dgm:t>
        <a:bodyPr/>
        <a:lstStyle/>
        <a:p>
          <a:endParaRPr lang="en-US"/>
        </a:p>
      </dgm:t>
    </dgm:pt>
    <dgm:pt modelId="{5FCFD3A1-7ED4-4145-91C6-A31C678076CE}" type="pres">
      <dgm:prSet presAssocID="{AE558CD7-4D4B-4272-9E94-6578D39AD1FA}" presName="node" presStyleLbl="node1" presStyleIdx="2" presStyleCnt="3" custScaleX="126635" custScaleY="101836" custLinFactNeighborX="-14286">
        <dgm:presLayoutVars>
          <dgm:bulletEnabled val="1"/>
        </dgm:presLayoutVars>
      </dgm:prSet>
      <dgm:spPr/>
      <dgm:t>
        <a:bodyPr/>
        <a:lstStyle/>
        <a:p>
          <a:endParaRPr lang="en-US"/>
        </a:p>
      </dgm:t>
    </dgm:pt>
  </dgm:ptLst>
  <dgm:cxnLst>
    <dgm:cxn modelId="{46A7FC55-DC1F-4B24-9C57-2CD4DD31BFAE}" type="presOf" srcId="{65A17FEB-481D-44EA-8A3C-E4C327ECFFB6}" destId="{D9AB595A-DACA-436E-8FB0-AF4F6424E9C2}" srcOrd="1" destOrd="0" presId="urn:microsoft.com/office/officeart/2005/8/layout/process1"/>
    <dgm:cxn modelId="{12514508-DC83-40F4-8509-BEFB41C447D1}" type="presOf" srcId="{23B450B6-CE74-4EEF-9FEC-E2E568AB9093}" destId="{D5CD2452-1F34-43A8-A968-FA75D00A4162}" srcOrd="0" destOrd="0" presId="urn:microsoft.com/office/officeart/2005/8/layout/process1"/>
    <dgm:cxn modelId="{FBFB1E37-E4C5-4D51-8DE7-FE88CCA7E9DF}" srcId="{483AFBE6-F471-4452-97B1-1E0CB74A2CF9}" destId="{5D810FB8-4507-49A1-8829-DB604F375236}" srcOrd="1" destOrd="0" parTransId="{1C7766AA-4AA5-41AC-A17D-D33D25FC4EF6}" sibTransId="{405FA5E8-DCBB-48BC-8936-771D8F6E4825}"/>
    <dgm:cxn modelId="{F1F910CA-4120-4F5F-9719-F31DD3B4D4C7}" type="presOf" srcId="{405FA5E8-DCBB-48BC-8936-771D8F6E4825}" destId="{44E3701D-88C7-48BE-9F57-2755BE3E7876}" srcOrd="1" destOrd="0" presId="urn:microsoft.com/office/officeart/2005/8/layout/process1"/>
    <dgm:cxn modelId="{1227B53D-A4F8-429D-8EB8-5F99C624A535}" type="presOf" srcId="{AE558CD7-4D4B-4272-9E94-6578D39AD1FA}" destId="{5FCFD3A1-7ED4-4145-91C6-A31C678076CE}" srcOrd="0" destOrd="0" presId="urn:microsoft.com/office/officeart/2005/8/layout/process1"/>
    <dgm:cxn modelId="{7753AB34-81DC-4EF3-9DE6-B7219A52EE85}" type="presOf" srcId="{65A17FEB-481D-44EA-8A3C-E4C327ECFFB6}" destId="{40409FFA-97BC-487B-B6FF-F2DC844ABE75}" srcOrd="0" destOrd="0" presId="urn:microsoft.com/office/officeart/2005/8/layout/process1"/>
    <dgm:cxn modelId="{1F6C4840-B629-4DBF-A747-E0AF26A220E0}" srcId="{483AFBE6-F471-4452-97B1-1E0CB74A2CF9}" destId="{AE558CD7-4D4B-4272-9E94-6578D39AD1FA}" srcOrd="2" destOrd="0" parTransId="{B6FB14ED-7663-4E1D-9F31-218BB3C47C01}" sibTransId="{378A4A33-43DD-4FB4-AEF1-374ABD484C19}"/>
    <dgm:cxn modelId="{A6ED3563-1CB3-4E51-9E31-4BCF65006C62}" srcId="{483AFBE6-F471-4452-97B1-1E0CB74A2CF9}" destId="{23B450B6-CE74-4EEF-9FEC-E2E568AB9093}" srcOrd="0" destOrd="0" parTransId="{CE9569AB-8B3A-40C3-9EF6-2893CB2B818D}" sibTransId="{65A17FEB-481D-44EA-8A3C-E4C327ECFFB6}"/>
    <dgm:cxn modelId="{5F2AC674-1E1C-4327-A8F8-64AD26129972}" type="presOf" srcId="{5D810FB8-4507-49A1-8829-DB604F375236}" destId="{81510F1F-2D00-4B74-958A-8FA2FF825D1A}" srcOrd="0" destOrd="0" presId="urn:microsoft.com/office/officeart/2005/8/layout/process1"/>
    <dgm:cxn modelId="{B3D55D4B-C721-419D-A822-73D3C742A827}" type="presOf" srcId="{405FA5E8-DCBB-48BC-8936-771D8F6E4825}" destId="{49795BE0-430B-4495-A2CD-93A33AEE812D}" srcOrd="0" destOrd="0" presId="urn:microsoft.com/office/officeart/2005/8/layout/process1"/>
    <dgm:cxn modelId="{E3800F4F-1683-4430-B5F4-1836278511DB}" type="presOf" srcId="{483AFBE6-F471-4452-97B1-1E0CB74A2CF9}" destId="{B4AADFBA-E5A2-44D1-827B-85FBE7DEA67B}" srcOrd="0" destOrd="0" presId="urn:microsoft.com/office/officeart/2005/8/layout/process1"/>
    <dgm:cxn modelId="{7A0985AA-AC58-49D7-B0FF-CB77469D133A}" type="presParOf" srcId="{B4AADFBA-E5A2-44D1-827B-85FBE7DEA67B}" destId="{D5CD2452-1F34-43A8-A968-FA75D00A4162}" srcOrd="0" destOrd="0" presId="urn:microsoft.com/office/officeart/2005/8/layout/process1"/>
    <dgm:cxn modelId="{600BA126-2CB2-4A56-8839-34CB842CB7A4}" type="presParOf" srcId="{B4AADFBA-E5A2-44D1-827B-85FBE7DEA67B}" destId="{40409FFA-97BC-487B-B6FF-F2DC844ABE75}" srcOrd="1" destOrd="0" presId="urn:microsoft.com/office/officeart/2005/8/layout/process1"/>
    <dgm:cxn modelId="{9505DFCC-EB57-4D63-896D-58F9B4F48E9A}" type="presParOf" srcId="{40409FFA-97BC-487B-B6FF-F2DC844ABE75}" destId="{D9AB595A-DACA-436E-8FB0-AF4F6424E9C2}" srcOrd="0" destOrd="0" presId="urn:microsoft.com/office/officeart/2005/8/layout/process1"/>
    <dgm:cxn modelId="{7D360AFC-6FA3-4EFD-8B2A-EDCFB9ECAF1D}" type="presParOf" srcId="{B4AADFBA-E5A2-44D1-827B-85FBE7DEA67B}" destId="{81510F1F-2D00-4B74-958A-8FA2FF825D1A}" srcOrd="2" destOrd="0" presId="urn:microsoft.com/office/officeart/2005/8/layout/process1"/>
    <dgm:cxn modelId="{70361B28-0B73-4589-B6D7-1FA4B6AD9523}" type="presParOf" srcId="{B4AADFBA-E5A2-44D1-827B-85FBE7DEA67B}" destId="{49795BE0-430B-4495-A2CD-93A33AEE812D}" srcOrd="3" destOrd="0" presId="urn:microsoft.com/office/officeart/2005/8/layout/process1"/>
    <dgm:cxn modelId="{9A93BC22-8A92-4C66-A5B4-CD0CCA758A4D}" type="presParOf" srcId="{49795BE0-430B-4495-A2CD-93A33AEE812D}" destId="{44E3701D-88C7-48BE-9F57-2755BE3E7876}" srcOrd="0" destOrd="0" presId="urn:microsoft.com/office/officeart/2005/8/layout/process1"/>
    <dgm:cxn modelId="{227F1383-3CC1-4D96-9C41-32417109090D}" type="presParOf" srcId="{B4AADFBA-E5A2-44D1-827B-85FBE7DEA67B}" destId="{5FCFD3A1-7ED4-4145-91C6-A31C678076CE}" srcOrd="4"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2DC31B-56A9-47C6-8120-68969097625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7727507B-F147-4E79-801E-65FB71B4C203}">
      <dgm:prSet phldrT="[Text]" custT="1"/>
      <dgm:spPr/>
      <dgm:t>
        <a:bodyPr/>
        <a:lstStyle/>
        <a:p>
          <a:r>
            <a:rPr lang="en-US" sz="2400" b="1" dirty="0" smtClean="0"/>
            <a:t>Liquid Crystal</a:t>
          </a:r>
          <a:endParaRPr lang="en-US" sz="2400" b="1" dirty="0"/>
        </a:p>
      </dgm:t>
    </dgm:pt>
    <dgm:pt modelId="{F35F5A3D-AFC7-494E-9150-0E1CF03E950F}" type="parTrans" cxnId="{9FC1B983-740E-4D47-8C0D-381060E87F90}">
      <dgm:prSet/>
      <dgm:spPr/>
      <dgm:t>
        <a:bodyPr/>
        <a:lstStyle/>
        <a:p>
          <a:endParaRPr lang="en-US"/>
        </a:p>
      </dgm:t>
    </dgm:pt>
    <dgm:pt modelId="{B68E3A1F-124D-4EA7-9B95-CE4B68FEA63B}" type="sibTrans" cxnId="{9FC1B983-740E-4D47-8C0D-381060E87F90}">
      <dgm:prSet/>
      <dgm:spPr/>
      <dgm:t>
        <a:bodyPr/>
        <a:lstStyle/>
        <a:p>
          <a:endParaRPr lang="en-US"/>
        </a:p>
      </dgm:t>
    </dgm:pt>
    <dgm:pt modelId="{B7BC34EA-AE7F-4195-B72E-7DF872F37591}">
      <dgm:prSet phldrT="[Text]" custT="1"/>
      <dgm:spPr/>
      <dgm:t>
        <a:bodyPr/>
        <a:lstStyle/>
        <a:p>
          <a:r>
            <a:rPr lang="en-US" sz="2400" b="1" dirty="0" err="1" smtClean="0"/>
            <a:t>Thermotropic</a:t>
          </a:r>
          <a:endParaRPr lang="en-US" sz="2400" b="1" dirty="0" smtClean="0"/>
        </a:p>
        <a:p>
          <a:r>
            <a:rPr lang="en-US" sz="2400" b="1" dirty="0" smtClean="0"/>
            <a:t>(Temperature Dependent)</a:t>
          </a:r>
          <a:endParaRPr lang="en-US" sz="2400" b="1" dirty="0"/>
        </a:p>
      </dgm:t>
    </dgm:pt>
    <dgm:pt modelId="{4835136D-01ED-4A80-B7FF-6A3D6929B31D}" type="parTrans" cxnId="{B08BCC4C-76CC-453B-9EC5-30F2D4C50633}">
      <dgm:prSet/>
      <dgm:spPr>
        <a:ln w="28575">
          <a:solidFill>
            <a:srgbClr val="FFFF00"/>
          </a:solidFill>
        </a:ln>
      </dgm:spPr>
      <dgm:t>
        <a:bodyPr/>
        <a:lstStyle/>
        <a:p>
          <a:endParaRPr lang="en-US" sz="2800" b="1"/>
        </a:p>
      </dgm:t>
    </dgm:pt>
    <dgm:pt modelId="{894CE377-57CE-4F5A-84DF-9FB9592431C3}" type="sibTrans" cxnId="{B08BCC4C-76CC-453B-9EC5-30F2D4C50633}">
      <dgm:prSet/>
      <dgm:spPr/>
      <dgm:t>
        <a:bodyPr/>
        <a:lstStyle/>
        <a:p>
          <a:endParaRPr lang="en-US"/>
        </a:p>
      </dgm:t>
    </dgm:pt>
    <dgm:pt modelId="{765150A7-B964-4BE6-B8C1-05ECC9D41F65}">
      <dgm:prSet phldrT="[Text]" custT="1"/>
      <dgm:spPr/>
      <dgm:t>
        <a:bodyPr/>
        <a:lstStyle/>
        <a:p>
          <a:r>
            <a:rPr lang="en-US" sz="2400" b="1" dirty="0" smtClean="0"/>
            <a:t>Rod Like</a:t>
          </a:r>
          <a:endParaRPr lang="en-US" sz="2400" b="1" dirty="0"/>
        </a:p>
      </dgm:t>
    </dgm:pt>
    <dgm:pt modelId="{DFE26875-1BA9-44D7-8E30-6CA580FD10A1}" type="parTrans" cxnId="{EF4D205C-30FB-4CC5-88ED-20955E022845}">
      <dgm:prSet/>
      <dgm:spPr>
        <a:ln w="28575">
          <a:solidFill>
            <a:srgbClr val="FFFF00"/>
          </a:solidFill>
        </a:ln>
      </dgm:spPr>
      <dgm:t>
        <a:bodyPr/>
        <a:lstStyle/>
        <a:p>
          <a:endParaRPr lang="en-US" sz="2800" b="1"/>
        </a:p>
      </dgm:t>
    </dgm:pt>
    <dgm:pt modelId="{CB2763D4-2AA0-4305-83C3-E87D4978B646}" type="sibTrans" cxnId="{EF4D205C-30FB-4CC5-88ED-20955E022845}">
      <dgm:prSet/>
      <dgm:spPr/>
      <dgm:t>
        <a:bodyPr/>
        <a:lstStyle/>
        <a:p>
          <a:endParaRPr lang="en-US"/>
        </a:p>
      </dgm:t>
    </dgm:pt>
    <dgm:pt modelId="{342520C3-2467-48AB-BCBC-8C586142195D}">
      <dgm:prSet phldrT="[Text]" custT="1"/>
      <dgm:spPr/>
      <dgm:t>
        <a:bodyPr/>
        <a:lstStyle/>
        <a:p>
          <a:r>
            <a:rPr lang="en-US" sz="2400" b="1" dirty="0" err="1" smtClean="0"/>
            <a:t>Lyotropic</a:t>
          </a:r>
          <a:endParaRPr lang="en-US" sz="2400" b="1" dirty="0" smtClean="0"/>
        </a:p>
        <a:p>
          <a:r>
            <a:rPr lang="en-US" sz="2400" b="1" dirty="0" smtClean="0"/>
            <a:t>(Solvent Based)</a:t>
          </a:r>
          <a:endParaRPr lang="en-US" sz="2400" b="1" dirty="0"/>
        </a:p>
      </dgm:t>
    </dgm:pt>
    <dgm:pt modelId="{053C1C63-A85C-46D2-A6F7-B97A1862C725}" type="parTrans" cxnId="{5C23252F-70F3-435D-8592-DBBEECBA122B}">
      <dgm:prSet/>
      <dgm:spPr>
        <a:ln w="28575">
          <a:solidFill>
            <a:srgbClr val="FFFF00"/>
          </a:solidFill>
        </a:ln>
      </dgm:spPr>
      <dgm:t>
        <a:bodyPr/>
        <a:lstStyle/>
        <a:p>
          <a:endParaRPr lang="en-US" sz="2800" b="1"/>
        </a:p>
      </dgm:t>
    </dgm:pt>
    <dgm:pt modelId="{0987C7FB-5BE4-4414-B826-8B8E96CA8983}" type="sibTrans" cxnId="{5C23252F-70F3-435D-8592-DBBEECBA122B}">
      <dgm:prSet/>
      <dgm:spPr/>
      <dgm:t>
        <a:bodyPr/>
        <a:lstStyle/>
        <a:p>
          <a:endParaRPr lang="en-US"/>
        </a:p>
      </dgm:t>
    </dgm:pt>
    <dgm:pt modelId="{899E035C-A6EB-4D4B-8760-02028DA905DA}">
      <dgm:prSet custT="1"/>
      <dgm:spPr/>
      <dgm:t>
        <a:bodyPr/>
        <a:lstStyle/>
        <a:p>
          <a:r>
            <a:rPr lang="en-US" sz="2400" b="1" dirty="0" smtClean="0"/>
            <a:t>Disc Like (</a:t>
          </a:r>
          <a:r>
            <a:rPr lang="en-US" sz="2400" b="1" dirty="0" err="1" smtClean="0"/>
            <a:t>Discotic</a:t>
          </a:r>
          <a:r>
            <a:rPr lang="en-US" sz="2400" b="1" dirty="0" smtClean="0"/>
            <a:t>)</a:t>
          </a:r>
          <a:endParaRPr lang="en-US" sz="2400" b="1" dirty="0"/>
        </a:p>
      </dgm:t>
    </dgm:pt>
    <dgm:pt modelId="{2C7C6179-9658-4B67-943F-BFF74541B618}" type="parTrans" cxnId="{F3C43044-D099-4BF6-BF4E-A986335FA2CD}">
      <dgm:prSet/>
      <dgm:spPr>
        <a:ln w="28575">
          <a:solidFill>
            <a:srgbClr val="FFFF00"/>
          </a:solidFill>
        </a:ln>
      </dgm:spPr>
      <dgm:t>
        <a:bodyPr/>
        <a:lstStyle/>
        <a:p>
          <a:endParaRPr lang="en-US" sz="2800" b="1"/>
        </a:p>
      </dgm:t>
    </dgm:pt>
    <dgm:pt modelId="{BF9EE003-7631-4E0C-8934-E926FB98FDAC}" type="sibTrans" cxnId="{F3C43044-D099-4BF6-BF4E-A986335FA2CD}">
      <dgm:prSet/>
      <dgm:spPr/>
      <dgm:t>
        <a:bodyPr/>
        <a:lstStyle/>
        <a:p>
          <a:endParaRPr lang="en-US"/>
        </a:p>
      </dgm:t>
    </dgm:pt>
    <dgm:pt modelId="{51A3F127-3299-4C65-956A-D48DCD25EA62}">
      <dgm:prSet custT="1"/>
      <dgm:spPr/>
      <dgm:t>
        <a:bodyPr/>
        <a:lstStyle/>
        <a:p>
          <a:r>
            <a:rPr lang="en-US" sz="2400" b="1" dirty="0" err="1" smtClean="0"/>
            <a:t>Cholestric</a:t>
          </a:r>
          <a:endParaRPr lang="en-US" sz="2400" b="1" dirty="0"/>
        </a:p>
      </dgm:t>
    </dgm:pt>
    <dgm:pt modelId="{9F79705E-7EA1-43E1-BE4B-D51FBCC1537B}" type="parTrans" cxnId="{C3EE0A4A-BB25-4054-A3B8-5882DBD613EE}">
      <dgm:prSet/>
      <dgm:spPr>
        <a:ln w="28575">
          <a:solidFill>
            <a:srgbClr val="FFFF00"/>
          </a:solidFill>
        </a:ln>
      </dgm:spPr>
      <dgm:t>
        <a:bodyPr/>
        <a:lstStyle/>
        <a:p>
          <a:endParaRPr lang="en-US" sz="2800" b="1"/>
        </a:p>
      </dgm:t>
    </dgm:pt>
    <dgm:pt modelId="{76538F18-E5F1-40A0-84D6-5BB9538B29B0}" type="sibTrans" cxnId="{C3EE0A4A-BB25-4054-A3B8-5882DBD613EE}">
      <dgm:prSet/>
      <dgm:spPr/>
      <dgm:t>
        <a:bodyPr/>
        <a:lstStyle/>
        <a:p>
          <a:endParaRPr lang="en-US"/>
        </a:p>
      </dgm:t>
    </dgm:pt>
    <dgm:pt modelId="{E5C1B3BB-2D18-46F6-ABA9-1F933D36497E}">
      <dgm:prSet custT="1"/>
      <dgm:spPr/>
      <dgm:t>
        <a:bodyPr/>
        <a:lstStyle/>
        <a:p>
          <a:r>
            <a:rPr lang="en-US" sz="2400" b="1" dirty="0" err="1" smtClean="0"/>
            <a:t>Nematic</a:t>
          </a:r>
          <a:endParaRPr lang="en-US" sz="2400" b="1" dirty="0"/>
        </a:p>
      </dgm:t>
    </dgm:pt>
    <dgm:pt modelId="{78986476-3E2F-485A-8F37-8F4299F7F205}" type="parTrans" cxnId="{0B56D1F9-D1DB-4436-84F2-417653B47C9C}">
      <dgm:prSet/>
      <dgm:spPr>
        <a:ln w="28575">
          <a:solidFill>
            <a:srgbClr val="FFFF00"/>
          </a:solidFill>
        </a:ln>
      </dgm:spPr>
      <dgm:t>
        <a:bodyPr/>
        <a:lstStyle/>
        <a:p>
          <a:endParaRPr lang="en-US" sz="2800" b="1"/>
        </a:p>
      </dgm:t>
    </dgm:pt>
    <dgm:pt modelId="{B56812D1-4BD0-4C37-BCBA-6C3B5F3577D3}" type="sibTrans" cxnId="{0B56D1F9-D1DB-4436-84F2-417653B47C9C}">
      <dgm:prSet/>
      <dgm:spPr/>
      <dgm:t>
        <a:bodyPr/>
        <a:lstStyle/>
        <a:p>
          <a:endParaRPr lang="en-US"/>
        </a:p>
      </dgm:t>
    </dgm:pt>
    <dgm:pt modelId="{4C1B4384-27D6-40AB-A1EE-D999970065A8}">
      <dgm:prSet custT="1"/>
      <dgm:spPr/>
      <dgm:t>
        <a:bodyPr/>
        <a:lstStyle/>
        <a:p>
          <a:r>
            <a:rPr lang="en-US" sz="2400" b="1" dirty="0" err="1" smtClean="0"/>
            <a:t>Smectic</a:t>
          </a:r>
          <a:endParaRPr lang="en-US" sz="2400" b="1" dirty="0"/>
        </a:p>
      </dgm:t>
    </dgm:pt>
    <dgm:pt modelId="{57881E0E-6ABC-405B-A2A9-CE96B2E3A524}" type="parTrans" cxnId="{31EC1792-7F8E-4192-B24E-5DEFBA43B1B7}">
      <dgm:prSet/>
      <dgm:spPr/>
      <dgm:t>
        <a:bodyPr/>
        <a:lstStyle/>
        <a:p>
          <a:endParaRPr lang="en-US" sz="2800" b="1"/>
        </a:p>
      </dgm:t>
    </dgm:pt>
    <dgm:pt modelId="{71C6EC75-BAFB-49A6-9260-205479DE3577}" type="sibTrans" cxnId="{31EC1792-7F8E-4192-B24E-5DEFBA43B1B7}">
      <dgm:prSet/>
      <dgm:spPr/>
      <dgm:t>
        <a:bodyPr/>
        <a:lstStyle/>
        <a:p>
          <a:endParaRPr lang="en-US"/>
        </a:p>
      </dgm:t>
    </dgm:pt>
    <dgm:pt modelId="{DA592FC0-443C-4700-A48D-E1C799250802}" type="pres">
      <dgm:prSet presAssocID="{0A2DC31B-56A9-47C6-8120-68969097625F}" presName="hierChild1" presStyleCnt="0">
        <dgm:presLayoutVars>
          <dgm:chPref val="1"/>
          <dgm:dir/>
          <dgm:animOne val="branch"/>
          <dgm:animLvl val="lvl"/>
          <dgm:resizeHandles/>
        </dgm:presLayoutVars>
      </dgm:prSet>
      <dgm:spPr/>
    </dgm:pt>
    <dgm:pt modelId="{2F4BEC3B-9050-42A9-9E9C-0202D0FEF63C}" type="pres">
      <dgm:prSet presAssocID="{7727507B-F147-4E79-801E-65FB71B4C203}" presName="hierRoot1" presStyleCnt="0"/>
      <dgm:spPr/>
    </dgm:pt>
    <dgm:pt modelId="{E6C17EB9-D854-4CAA-8F10-0A7CB7DF13F2}" type="pres">
      <dgm:prSet presAssocID="{7727507B-F147-4E79-801E-65FB71B4C203}" presName="composite" presStyleCnt="0"/>
      <dgm:spPr/>
    </dgm:pt>
    <dgm:pt modelId="{9C5C636D-E1E6-4F16-8A2F-47AFB83FBBBB}" type="pres">
      <dgm:prSet presAssocID="{7727507B-F147-4E79-801E-65FB71B4C203}" presName="background" presStyleLbl="node0" presStyleIdx="0" presStyleCnt="1"/>
      <dgm:spPr/>
    </dgm:pt>
    <dgm:pt modelId="{1457275B-3882-4247-AF25-A3F0F49B82EA}" type="pres">
      <dgm:prSet presAssocID="{7727507B-F147-4E79-801E-65FB71B4C203}" presName="text" presStyleLbl="fgAcc0" presStyleIdx="0" presStyleCnt="1" custScaleX="394595" custScaleY="216456" custLinFactY="-82728" custLinFactNeighborY="-100000">
        <dgm:presLayoutVars>
          <dgm:chPref val="3"/>
        </dgm:presLayoutVars>
      </dgm:prSet>
      <dgm:spPr/>
    </dgm:pt>
    <dgm:pt modelId="{B016EB04-C453-45E4-99DD-5A18796A7988}" type="pres">
      <dgm:prSet presAssocID="{7727507B-F147-4E79-801E-65FB71B4C203}" presName="hierChild2" presStyleCnt="0"/>
      <dgm:spPr/>
    </dgm:pt>
    <dgm:pt modelId="{A6E0137A-258D-4A53-9AF1-F00CA6F0AC0D}" type="pres">
      <dgm:prSet presAssocID="{4835136D-01ED-4A80-B7FF-6A3D6929B31D}" presName="Name10" presStyleLbl="parChTrans1D2" presStyleIdx="0" presStyleCnt="2"/>
      <dgm:spPr/>
    </dgm:pt>
    <dgm:pt modelId="{E54EB20A-8DC7-4439-BA97-C23997EFCCD8}" type="pres">
      <dgm:prSet presAssocID="{B7BC34EA-AE7F-4195-B72E-7DF872F37591}" presName="hierRoot2" presStyleCnt="0"/>
      <dgm:spPr/>
    </dgm:pt>
    <dgm:pt modelId="{2B0D0F58-7D01-4579-8507-4C134382495A}" type="pres">
      <dgm:prSet presAssocID="{B7BC34EA-AE7F-4195-B72E-7DF872F37591}" presName="composite2" presStyleCnt="0"/>
      <dgm:spPr/>
    </dgm:pt>
    <dgm:pt modelId="{95DF820F-B5DB-446B-91CF-F8B4E52409C6}" type="pres">
      <dgm:prSet presAssocID="{B7BC34EA-AE7F-4195-B72E-7DF872F37591}" presName="background2" presStyleLbl="node2" presStyleIdx="0" presStyleCnt="2"/>
      <dgm:spPr/>
    </dgm:pt>
    <dgm:pt modelId="{934A00F0-D5B8-42FF-8078-70081218ECEC}" type="pres">
      <dgm:prSet presAssocID="{B7BC34EA-AE7F-4195-B72E-7DF872F37591}" presName="text2" presStyleLbl="fgAcc2" presStyleIdx="0" presStyleCnt="2" custScaleX="723983" custScaleY="355347" custLinFactX="-73222" custLinFactNeighborX="-100000" custLinFactNeighborY="-45507">
        <dgm:presLayoutVars>
          <dgm:chPref val="3"/>
        </dgm:presLayoutVars>
      </dgm:prSet>
      <dgm:spPr/>
    </dgm:pt>
    <dgm:pt modelId="{B1C574CF-50A6-47EF-A825-ECB452A36C49}" type="pres">
      <dgm:prSet presAssocID="{B7BC34EA-AE7F-4195-B72E-7DF872F37591}" presName="hierChild3" presStyleCnt="0"/>
      <dgm:spPr/>
    </dgm:pt>
    <dgm:pt modelId="{EF77E958-CC86-49AE-BB85-BB1612F4A821}" type="pres">
      <dgm:prSet presAssocID="{DFE26875-1BA9-44D7-8E30-6CA580FD10A1}" presName="Name17" presStyleLbl="parChTrans1D3" presStyleIdx="0" presStyleCnt="2"/>
      <dgm:spPr/>
    </dgm:pt>
    <dgm:pt modelId="{4F0056DD-9E7B-424E-A9A5-E6627D521ED8}" type="pres">
      <dgm:prSet presAssocID="{765150A7-B964-4BE6-B8C1-05ECC9D41F65}" presName="hierRoot3" presStyleCnt="0"/>
      <dgm:spPr/>
    </dgm:pt>
    <dgm:pt modelId="{2110B9AA-C924-482F-B2F7-CB9833AB2369}" type="pres">
      <dgm:prSet presAssocID="{765150A7-B964-4BE6-B8C1-05ECC9D41F65}" presName="composite3" presStyleCnt="0"/>
      <dgm:spPr/>
    </dgm:pt>
    <dgm:pt modelId="{8676FAC4-DC33-4694-B162-91F3371BD730}" type="pres">
      <dgm:prSet presAssocID="{765150A7-B964-4BE6-B8C1-05ECC9D41F65}" presName="background3" presStyleLbl="node3" presStyleIdx="0" presStyleCnt="2"/>
      <dgm:spPr/>
    </dgm:pt>
    <dgm:pt modelId="{98B2407D-0781-46F7-B5AD-A37C873D50CB}" type="pres">
      <dgm:prSet presAssocID="{765150A7-B964-4BE6-B8C1-05ECC9D41F65}" presName="text3" presStyleLbl="fgAcc3" presStyleIdx="0" presStyleCnt="2" custScaleX="312838" custScaleY="179488" custLinFactNeighborY="99328">
        <dgm:presLayoutVars>
          <dgm:chPref val="3"/>
        </dgm:presLayoutVars>
      </dgm:prSet>
      <dgm:spPr/>
      <dgm:t>
        <a:bodyPr/>
        <a:lstStyle/>
        <a:p>
          <a:endParaRPr lang="en-US"/>
        </a:p>
      </dgm:t>
    </dgm:pt>
    <dgm:pt modelId="{D1FA1E3F-6CF6-4471-A41F-2F16067772A0}" type="pres">
      <dgm:prSet presAssocID="{765150A7-B964-4BE6-B8C1-05ECC9D41F65}" presName="hierChild4" presStyleCnt="0"/>
      <dgm:spPr/>
    </dgm:pt>
    <dgm:pt modelId="{6D2F17B7-E904-4F3E-A3D8-D3E13AD3773C}" type="pres">
      <dgm:prSet presAssocID="{78986476-3E2F-485A-8F37-8F4299F7F205}" presName="Name23" presStyleLbl="parChTrans1D4" presStyleIdx="0" presStyleCnt="3"/>
      <dgm:spPr/>
    </dgm:pt>
    <dgm:pt modelId="{88F3918F-26F3-461E-9B01-62C0F2A9F6B7}" type="pres">
      <dgm:prSet presAssocID="{E5C1B3BB-2D18-46F6-ABA9-1F933D36497E}" presName="hierRoot4" presStyleCnt="0"/>
      <dgm:spPr/>
    </dgm:pt>
    <dgm:pt modelId="{592EA306-2CAC-42F8-A32A-E7FD75AD3706}" type="pres">
      <dgm:prSet presAssocID="{E5C1B3BB-2D18-46F6-ABA9-1F933D36497E}" presName="composite4" presStyleCnt="0"/>
      <dgm:spPr/>
    </dgm:pt>
    <dgm:pt modelId="{E0EC0F2A-28AB-4DEE-89AF-CCDDFBC5FA90}" type="pres">
      <dgm:prSet presAssocID="{E5C1B3BB-2D18-46F6-ABA9-1F933D36497E}" presName="background4" presStyleLbl="node4" presStyleIdx="0" presStyleCnt="3"/>
      <dgm:spPr/>
      <dgm:t>
        <a:bodyPr/>
        <a:lstStyle/>
        <a:p>
          <a:endParaRPr lang="en-US"/>
        </a:p>
      </dgm:t>
    </dgm:pt>
    <dgm:pt modelId="{09650A2E-CD8A-487C-9FF0-856CF477B2E4}" type="pres">
      <dgm:prSet presAssocID="{E5C1B3BB-2D18-46F6-ABA9-1F933D36497E}" presName="text4" presStyleLbl="fgAcc4" presStyleIdx="0" presStyleCnt="3" custScaleX="279435" custScaleY="191800" custLinFactY="98724" custLinFactNeighborY="100000">
        <dgm:presLayoutVars>
          <dgm:chPref val="3"/>
        </dgm:presLayoutVars>
      </dgm:prSet>
      <dgm:spPr/>
    </dgm:pt>
    <dgm:pt modelId="{077D2046-851E-4EB7-9E0D-0D7050FB3BF7}" type="pres">
      <dgm:prSet presAssocID="{E5C1B3BB-2D18-46F6-ABA9-1F933D36497E}" presName="hierChild5" presStyleCnt="0"/>
      <dgm:spPr/>
    </dgm:pt>
    <dgm:pt modelId="{F5EA6E36-9C93-41C1-93D5-7265E4A009C7}" type="pres">
      <dgm:prSet presAssocID="{57881E0E-6ABC-405B-A2A9-CE96B2E3A524}" presName="Name23" presStyleLbl="parChTrans1D4" presStyleIdx="1" presStyleCnt="3"/>
      <dgm:spPr/>
    </dgm:pt>
    <dgm:pt modelId="{AACF54E3-2F62-4047-ABCF-663F15D7B874}" type="pres">
      <dgm:prSet presAssocID="{4C1B4384-27D6-40AB-A1EE-D999970065A8}" presName="hierRoot4" presStyleCnt="0"/>
      <dgm:spPr/>
    </dgm:pt>
    <dgm:pt modelId="{028350EF-449A-4DBE-BB74-9209C30A8218}" type="pres">
      <dgm:prSet presAssocID="{4C1B4384-27D6-40AB-A1EE-D999970065A8}" presName="composite4" presStyleCnt="0"/>
      <dgm:spPr/>
    </dgm:pt>
    <dgm:pt modelId="{4BE3C9DB-C58B-4CD8-AB40-8395DB94F0C3}" type="pres">
      <dgm:prSet presAssocID="{4C1B4384-27D6-40AB-A1EE-D999970065A8}" presName="background4" presStyleLbl="node4" presStyleIdx="1" presStyleCnt="3"/>
      <dgm:spPr/>
    </dgm:pt>
    <dgm:pt modelId="{31B4C000-0C20-465E-AA64-D5112D5D2140}" type="pres">
      <dgm:prSet presAssocID="{4C1B4384-27D6-40AB-A1EE-D999970065A8}" presName="text4" presStyleLbl="fgAcc4" presStyleIdx="1" presStyleCnt="3" custScaleX="279922" custScaleY="201669" custLinFactY="98724" custLinFactNeighborY="100000">
        <dgm:presLayoutVars>
          <dgm:chPref val="3"/>
        </dgm:presLayoutVars>
      </dgm:prSet>
      <dgm:spPr/>
    </dgm:pt>
    <dgm:pt modelId="{04D8C4CF-B624-45CF-9AC9-C8375D0C79BB}" type="pres">
      <dgm:prSet presAssocID="{4C1B4384-27D6-40AB-A1EE-D999970065A8}" presName="hierChild5" presStyleCnt="0"/>
      <dgm:spPr/>
    </dgm:pt>
    <dgm:pt modelId="{F4DF47BB-3164-4257-9102-DD4E620BF92E}" type="pres">
      <dgm:prSet presAssocID="{9F79705E-7EA1-43E1-BE4B-D51FBCC1537B}" presName="Name23" presStyleLbl="parChTrans1D4" presStyleIdx="2" presStyleCnt="3"/>
      <dgm:spPr/>
    </dgm:pt>
    <dgm:pt modelId="{A559BD81-6189-4586-9654-2735DC3349E0}" type="pres">
      <dgm:prSet presAssocID="{51A3F127-3299-4C65-956A-D48DCD25EA62}" presName="hierRoot4" presStyleCnt="0"/>
      <dgm:spPr/>
    </dgm:pt>
    <dgm:pt modelId="{4C0D0B6C-E635-4F8A-93FA-90479693184F}" type="pres">
      <dgm:prSet presAssocID="{51A3F127-3299-4C65-956A-D48DCD25EA62}" presName="composite4" presStyleCnt="0"/>
      <dgm:spPr/>
    </dgm:pt>
    <dgm:pt modelId="{3E63A17E-3327-4CD0-B3BB-522C7CDAEE31}" type="pres">
      <dgm:prSet presAssocID="{51A3F127-3299-4C65-956A-D48DCD25EA62}" presName="background4" presStyleLbl="node4" presStyleIdx="2" presStyleCnt="3"/>
      <dgm:spPr/>
    </dgm:pt>
    <dgm:pt modelId="{90C6D910-663C-4ED7-A704-7C5672DEC2F0}" type="pres">
      <dgm:prSet presAssocID="{51A3F127-3299-4C65-956A-D48DCD25EA62}" presName="text4" presStyleLbl="fgAcc4" presStyleIdx="2" presStyleCnt="3" custScaleX="360464" custScaleY="205551" custLinFactY="98724" custLinFactNeighborY="100000">
        <dgm:presLayoutVars>
          <dgm:chPref val="3"/>
        </dgm:presLayoutVars>
      </dgm:prSet>
      <dgm:spPr/>
    </dgm:pt>
    <dgm:pt modelId="{86BC58DE-3642-4465-9491-512E7875358F}" type="pres">
      <dgm:prSet presAssocID="{51A3F127-3299-4C65-956A-D48DCD25EA62}" presName="hierChild5" presStyleCnt="0"/>
      <dgm:spPr/>
    </dgm:pt>
    <dgm:pt modelId="{BAEA6B3D-A94C-4F1C-83AB-0B4699EB0917}" type="pres">
      <dgm:prSet presAssocID="{2C7C6179-9658-4B67-943F-BFF74541B618}" presName="Name17" presStyleLbl="parChTrans1D3" presStyleIdx="1" presStyleCnt="2"/>
      <dgm:spPr/>
    </dgm:pt>
    <dgm:pt modelId="{E5B2D419-60B7-4A09-8260-01E8283C5823}" type="pres">
      <dgm:prSet presAssocID="{899E035C-A6EB-4D4B-8760-02028DA905DA}" presName="hierRoot3" presStyleCnt="0"/>
      <dgm:spPr/>
    </dgm:pt>
    <dgm:pt modelId="{090F3639-5249-467A-9F86-4329281101B4}" type="pres">
      <dgm:prSet presAssocID="{899E035C-A6EB-4D4B-8760-02028DA905DA}" presName="composite3" presStyleCnt="0"/>
      <dgm:spPr/>
    </dgm:pt>
    <dgm:pt modelId="{7D5D068C-9C77-4548-B822-052E87BAE267}" type="pres">
      <dgm:prSet presAssocID="{899E035C-A6EB-4D4B-8760-02028DA905DA}" presName="background3" presStyleLbl="node3" presStyleIdx="1" presStyleCnt="2"/>
      <dgm:spPr/>
    </dgm:pt>
    <dgm:pt modelId="{F14B6A0C-1DFB-4E40-9EB8-A056896A559B}" type="pres">
      <dgm:prSet presAssocID="{899E035C-A6EB-4D4B-8760-02028DA905DA}" presName="text3" presStyleLbl="fgAcc3" presStyleIdx="1" presStyleCnt="2" custScaleX="333605" custScaleY="198079" custLinFactX="100000" custLinFactNeighborX="101315" custLinFactNeighborY="99328">
        <dgm:presLayoutVars>
          <dgm:chPref val="3"/>
        </dgm:presLayoutVars>
      </dgm:prSet>
      <dgm:spPr/>
    </dgm:pt>
    <dgm:pt modelId="{5259EF9D-2C66-4BD0-9D13-ED6C76299A1B}" type="pres">
      <dgm:prSet presAssocID="{899E035C-A6EB-4D4B-8760-02028DA905DA}" presName="hierChild4" presStyleCnt="0"/>
      <dgm:spPr/>
    </dgm:pt>
    <dgm:pt modelId="{FF69A412-E5B5-4643-837C-31DB4C5CF324}" type="pres">
      <dgm:prSet presAssocID="{053C1C63-A85C-46D2-A6F7-B97A1862C725}" presName="Name10" presStyleLbl="parChTrans1D2" presStyleIdx="1" presStyleCnt="2"/>
      <dgm:spPr/>
    </dgm:pt>
    <dgm:pt modelId="{E451C23C-4A81-4BFB-8FD4-13D7A830B593}" type="pres">
      <dgm:prSet presAssocID="{342520C3-2467-48AB-BCBC-8C586142195D}" presName="hierRoot2" presStyleCnt="0"/>
      <dgm:spPr/>
    </dgm:pt>
    <dgm:pt modelId="{7DA9D00B-E425-45A5-842D-96D80660840C}" type="pres">
      <dgm:prSet presAssocID="{342520C3-2467-48AB-BCBC-8C586142195D}" presName="composite2" presStyleCnt="0"/>
      <dgm:spPr/>
    </dgm:pt>
    <dgm:pt modelId="{23166F40-F897-49B8-819D-337B452D77E8}" type="pres">
      <dgm:prSet presAssocID="{342520C3-2467-48AB-BCBC-8C586142195D}" presName="background2" presStyleLbl="node2" presStyleIdx="1" presStyleCnt="2"/>
      <dgm:spPr/>
    </dgm:pt>
    <dgm:pt modelId="{D9CDCBE6-4D47-4E20-AA57-3ACFE87A26C1}" type="pres">
      <dgm:prSet presAssocID="{342520C3-2467-48AB-BCBC-8C586142195D}" presName="text2" presStyleLbl="fgAcc2" presStyleIdx="1" presStyleCnt="2" custScaleX="484106" custScaleY="304113" custLinFactNeighborX="-98318" custLinFactNeighborY="-45507">
        <dgm:presLayoutVars>
          <dgm:chPref val="3"/>
        </dgm:presLayoutVars>
      </dgm:prSet>
      <dgm:spPr/>
    </dgm:pt>
    <dgm:pt modelId="{14AE4B30-8706-433A-8243-CBC69F2C9FD7}" type="pres">
      <dgm:prSet presAssocID="{342520C3-2467-48AB-BCBC-8C586142195D}" presName="hierChild3" presStyleCnt="0"/>
      <dgm:spPr/>
    </dgm:pt>
  </dgm:ptLst>
  <dgm:cxnLst>
    <dgm:cxn modelId="{B08BCC4C-76CC-453B-9EC5-30F2D4C50633}" srcId="{7727507B-F147-4E79-801E-65FB71B4C203}" destId="{B7BC34EA-AE7F-4195-B72E-7DF872F37591}" srcOrd="0" destOrd="0" parTransId="{4835136D-01ED-4A80-B7FF-6A3D6929B31D}" sibTransId="{894CE377-57CE-4F5A-84DF-9FB9592431C3}"/>
    <dgm:cxn modelId="{509BCBF6-1B05-4683-811A-D6709E473130}" type="presOf" srcId="{B7BC34EA-AE7F-4195-B72E-7DF872F37591}" destId="{934A00F0-D5B8-42FF-8078-70081218ECEC}" srcOrd="0" destOrd="0" presId="urn:microsoft.com/office/officeart/2005/8/layout/hierarchy1"/>
    <dgm:cxn modelId="{E49076F3-B041-419F-AA62-B337C1F13914}" type="presOf" srcId="{2C7C6179-9658-4B67-943F-BFF74541B618}" destId="{BAEA6B3D-A94C-4F1C-83AB-0B4699EB0917}" srcOrd="0" destOrd="0" presId="urn:microsoft.com/office/officeart/2005/8/layout/hierarchy1"/>
    <dgm:cxn modelId="{10EAD60F-389A-43A1-83EA-90559286461B}" type="presOf" srcId="{E5C1B3BB-2D18-46F6-ABA9-1F933D36497E}" destId="{09650A2E-CD8A-487C-9FF0-856CF477B2E4}" srcOrd="0" destOrd="0" presId="urn:microsoft.com/office/officeart/2005/8/layout/hierarchy1"/>
    <dgm:cxn modelId="{5C23252F-70F3-435D-8592-DBBEECBA122B}" srcId="{7727507B-F147-4E79-801E-65FB71B4C203}" destId="{342520C3-2467-48AB-BCBC-8C586142195D}" srcOrd="1" destOrd="0" parTransId="{053C1C63-A85C-46D2-A6F7-B97A1862C725}" sibTransId="{0987C7FB-5BE4-4414-B826-8B8E96CA8983}"/>
    <dgm:cxn modelId="{31EC1792-7F8E-4192-B24E-5DEFBA43B1B7}" srcId="{765150A7-B964-4BE6-B8C1-05ECC9D41F65}" destId="{4C1B4384-27D6-40AB-A1EE-D999970065A8}" srcOrd="1" destOrd="0" parTransId="{57881E0E-6ABC-405B-A2A9-CE96B2E3A524}" sibTransId="{71C6EC75-BAFB-49A6-9260-205479DE3577}"/>
    <dgm:cxn modelId="{DDE0DD80-68E9-48B0-900E-6849D93EB9DB}" type="presOf" srcId="{DFE26875-1BA9-44D7-8E30-6CA580FD10A1}" destId="{EF77E958-CC86-49AE-BB85-BB1612F4A821}" srcOrd="0" destOrd="0" presId="urn:microsoft.com/office/officeart/2005/8/layout/hierarchy1"/>
    <dgm:cxn modelId="{274FF385-5BF8-43C2-A9F3-02A15B4C1EB5}" type="presOf" srcId="{9F79705E-7EA1-43E1-BE4B-D51FBCC1537B}" destId="{F4DF47BB-3164-4257-9102-DD4E620BF92E}" srcOrd="0" destOrd="0" presId="urn:microsoft.com/office/officeart/2005/8/layout/hierarchy1"/>
    <dgm:cxn modelId="{CF0A26F9-2B24-4D69-A2C5-74ABB069588A}" type="presOf" srcId="{78986476-3E2F-485A-8F37-8F4299F7F205}" destId="{6D2F17B7-E904-4F3E-A3D8-D3E13AD3773C}" srcOrd="0" destOrd="0" presId="urn:microsoft.com/office/officeart/2005/8/layout/hierarchy1"/>
    <dgm:cxn modelId="{AA127FD1-07E7-43B8-B518-B33A04E15A90}" type="presOf" srcId="{4C1B4384-27D6-40AB-A1EE-D999970065A8}" destId="{31B4C000-0C20-465E-AA64-D5112D5D2140}" srcOrd="0" destOrd="0" presId="urn:microsoft.com/office/officeart/2005/8/layout/hierarchy1"/>
    <dgm:cxn modelId="{C3EE0A4A-BB25-4054-A3B8-5882DBD613EE}" srcId="{765150A7-B964-4BE6-B8C1-05ECC9D41F65}" destId="{51A3F127-3299-4C65-956A-D48DCD25EA62}" srcOrd="2" destOrd="0" parTransId="{9F79705E-7EA1-43E1-BE4B-D51FBCC1537B}" sibTransId="{76538F18-E5F1-40A0-84D6-5BB9538B29B0}"/>
    <dgm:cxn modelId="{EF4D205C-30FB-4CC5-88ED-20955E022845}" srcId="{B7BC34EA-AE7F-4195-B72E-7DF872F37591}" destId="{765150A7-B964-4BE6-B8C1-05ECC9D41F65}" srcOrd="0" destOrd="0" parTransId="{DFE26875-1BA9-44D7-8E30-6CA580FD10A1}" sibTransId="{CB2763D4-2AA0-4305-83C3-E87D4978B646}"/>
    <dgm:cxn modelId="{0B56D1F9-D1DB-4436-84F2-417653B47C9C}" srcId="{765150A7-B964-4BE6-B8C1-05ECC9D41F65}" destId="{E5C1B3BB-2D18-46F6-ABA9-1F933D36497E}" srcOrd="0" destOrd="0" parTransId="{78986476-3E2F-485A-8F37-8F4299F7F205}" sibTransId="{B56812D1-4BD0-4C37-BCBA-6C3B5F3577D3}"/>
    <dgm:cxn modelId="{07A98618-28C3-4817-8A07-3BA88ED1F6C0}" type="presOf" srcId="{51A3F127-3299-4C65-956A-D48DCD25EA62}" destId="{90C6D910-663C-4ED7-A704-7C5672DEC2F0}" srcOrd="0" destOrd="0" presId="urn:microsoft.com/office/officeart/2005/8/layout/hierarchy1"/>
    <dgm:cxn modelId="{1C60BDBE-C918-4709-A1AF-6EF5777394C4}" type="presOf" srcId="{899E035C-A6EB-4D4B-8760-02028DA905DA}" destId="{F14B6A0C-1DFB-4E40-9EB8-A056896A559B}" srcOrd="0" destOrd="0" presId="urn:microsoft.com/office/officeart/2005/8/layout/hierarchy1"/>
    <dgm:cxn modelId="{13423090-440E-4D9D-B86C-4EFF7AFCFB9C}" type="presOf" srcId="{053C1C63-A85C-46D2-A6F7-B97A1862C725}" destId="{FF69A412-E5B5-4643-837C-31DB4C5CF324}" srcOrd="0" destOrd="0" presId="urn:microsoft.com/office/officeart/2005/8/layout/hierarchy1"/>
    <dgm:cxn modelId="{16CEA575-9732-46FE-A772-444AB02E0868}" type="presOf" srcId="{0A2DC31B-56A9-47C6-8120-68969097625F}" destId="{DA592FC0-443C-4700-A48D-E1C799250802}" srcOrd="0" destOrd="0" presId="urn:microsoft.com/office/officeart/2005/8/layout/hierarchy1"/>
    <dgm:cxn modelId="{4401DFC9-B881-474A-B3C2-53A0A92F1E18}" type="presOf" srcId="{342520C3-2467-48AB-BCBC-8C586142195D}" destId="{D9CDCBE6-4D47-4E20-AA57-3ACFE87A26C1}" srcOrd="0" destOrd="0" presId="urn:microsoft.com/office/officeart/2005/8/layout/hierarchy1"/>
    <dgm:cxn modelId="{61D47468-9DF2-45F9-B513-3249636D7C34}" type="presOf" srcId="{4835136D-01ED-4A80-B7FF-6A3D6929B31D}" destId="{A6E0137A-258D-4A53-9AF1-F00CA6F0AC0D}" srcOrd="0" destOrd="0" presId="urn:microsoft.com/office/officeart/2005/8/layout/hierarchy1"/>
    <dgm:cxn modelId="{ED7B149E-4CB7-49B3-9975-8296FD38A1B7}" type="presOf" srcId="{765150A7-B964-4BE6-B8C1-05ECC9D41F65}" destId="{98B2407D-0781-46F7-B5AD-A37C873D50CB}" srcOrd="0" destOrd="0" presId="urn:microsoft.com/office/officeart/2005/8/layout/hierarchy1"/>
    <dgm:cxn modelId="{9FC1B983-740E-4D47-8C0D-381060E87F90}" srcId="{0A2DC31B-56A9-47C6-8120-68969097625F}" destId="{7727507B-F147-4E79-801E-65FB71B4C203}" srcOrd="0" destOrd="0" parTransId="{F35F5A3D-AFC7-494E-9150-0E1CF03E950F}" sibTransId="{B68E3A1F-124D-4EA7-9B95-CE4B68FEA63B}"/>
    <dgm:cxn modelId="{93EC30A0-9D37-46B3-AA77-C20FE68595FF}" type="presOf" srcId="{57881E0E-6ABC-405B-A2A9-CE96B2E3A524}" destId="{F5EA6E36-9C93-41C1-93D5-7265E4A009C7}" srcOrd="0" destOrd="0" presId="urn:microsoft.com/office/officeart/2005/8/layout/hierarchy1"/>
    <dgm:cxn modelId="{4CC430B2-A45D-4E53-B2EC-2EED4C3CFA56}" type="presOf" srcId="{7727507B-F147-4E79-801E-65FB71B4C203}" destId="{1457275B-3882-4247-AF25-A3F0F49B82EA}" srcOrd="0" destOrd="0" presId="urn:microsoft.com/office/officeart/2005/8/layout/hierarchy1"/>
    <dgm:cxn modelId="{F3C43044-D099-4BF6-BF4E-A986335FA2CD}" srcId="{B7BC34EA-AE7F-4195-B72E-7DF872F37591}" destId="{899E035C-A6EB-4D4B-8760-02028DA905DA}" srcOrd="1" destOrd="0" parTransId="{2C7C6179-9658-4B67-943F-BFF74541B618}" sibTransId="{BF9EE003-7631-4E0C-8934-E926FB98FDAC}"/>
    <dgm:cxn modelId="{A71BE5E1-7902-4ED5-A207-6E6F045AA8A0}" type="presParOf" srcId="{DA592FC0-443C-4700-A48D-E1C799250802}" destId="{2F4BEC3B-9050-42A9-9E9C-0202D0FEF63C}" srcOrd="0" destOrd="0" presId="urn:microsoft.com/office/officeart/2005/8/layout/hierarchy1"/>
    <dgm:cxn modelId="{18B54944-A818-412E-BCA8-1280D02E5698}" type="presParOf" srcId="{2F4BEC3B-9050-42A9-9E9C-0202D0FEF63C}" destId="{E6C17EB9-D854-4CAA-8F10-0A7CB7DF13F2}" srcOrd="0" destOrd="0" presId="urn:microsoft.com/office/officeart/2005/8/layout/hierarchy1"/>
    <dgm:cxn modelId="{1986FE7D-96C7-4388-BB2F-3552E31EF141}" type="presParOf" srcId="{E6C17EB9-D854-4CAA-8F10-0A7CB7DF13F2}" destId="{9C5C636D-E1E6-4F16-8A2F-47AFB83FBBBB}" srcOrd="0" destOrd="0" presId="urn:microsoft.com/office/officeart/2005/8/layout/hierarchy1"/>
    <dgm:cxn modelId="{58AC24A5-8B07-4619-9E42-954EAF7CB93F}" type="presParOf" srcId="{E6C17EB9-D854-4CAA-8F10-0A7CB7DF13F2}" destId="{1457275B-3882-4247-AF25-A3F0F49B82EA}" srcOrd="1" destOrd="0" presId="urn:microsoft.com/office/officeart/2005/8/layout/hierarchy1"/>
    <dgm:cxn modelId="{8E257C29-25FC-4C27-BA2F-5D3CCDB73CB4}" type="presParOf" srcId="{2F4BEC3B-9050-42A9-9E9C-0202D0FEF63C}" destId="{B016EB04-C453-45E4-99DD-5A18796A7988}" srcOrd="1" destOrd="0" presId="urn:microsoft.com/office/officeart/2005/8/layout/hierarchy1"/>
    <dgm:cxn modelId="{38199716-FF9A-4F6F-96BC-5ADD52D78F5D}" type="presParOf" srcId="{B016EB04-C453-45E4-99DD-5A18796A7988}" destId="{A6E0137A-258D-4A53-9AF1-F00CA6F0AC0D}" srcOrd="0" destOrd="0" presId="urn:microsoft.com/office/officeart/2005/8/layout/hierarchy1"/>
    <dgm:cxn modelId="{28ABB3E3-10EF-4F7F-9998-679A69B9226A}" type="presParOf" srcId="{B016EB04-C453-45E4-99DD-5A18796A7988}" destId="{E54EB20A-8DC7-4439-BA97-C23997EFCCD8}" srcOrd="1" destOrd="0" presId="urn:microsoft.com/office/officeart/2005/8/layout/hierarchy1"/>
    <dgm:cxn modelId="{5423C860-A1B6-45F6-9EBF-A0C5953FAA49}" type="presParOf" srcId="{E54EB20A-8DC7-4439-BA97-C23997EFCCD8}" destId="{2B0D0F58-7D01-4579-8507-4C134382495A}" srcOrd="0" destOrd="0" presId="urn:microsoft.com/office/officeart/2005/8/layout/hierarchy1"/>
    <dgm:cxn modelId="{A89938C1-182A-46C4-85AE-CA80B489258A}" type="presParOf" srcId="{2B0D0F58-7D01-4579-8507-4C134382495A}" destId="{95DF820F-B5DB-446B-91CF-F8B4E52409C6}" srcOrd="0" destOrd="0" presId="urn:microsoft.com/office/officeart/2005/8/layout/hierarchy1"/>
    <dgm:cxn modelId="{CD56CFFF-972A-4F6C-B5A7-46E06F9517FF}" type="presParOf" srcId="{2B0D0F58-7D01-4579-8507-4C134382495A}" destId="{934A00F0-D5B8-42FF-8078-70081218ECEC}" srcOrd="1" destOrd="0" presId="urn:microsoft.com/office/officeart/2005/8/layout/hierarchy1"/>
    <dgm:cxn modelId="{8866F010-452A-4A12-9017-F41CFE24BF6B}" type="presParOf" srcId="{E54EB20A-8DC7-4439-BA97-C23997EFCCD8}" destId="{B1C574CF-50A6-47EF-A825-ECB452A36C49}" srcOrd="1" destOrd="0" presId="urn:microsoft.com/office/officeart/2005/8/layout/hierarchy1"/>
    <dgm:cxn modelId="{B2FB50D9-99F5-42EA-B4A5-25CEB2FEEBEA}" type="presParOf" srcId="{B1C574CF-50A6-47EF-A825-ECB452A36C49}" destId="{EF77E958-CC86-49AE-BB85-BB1612F4A821}" srcOrd="0" destOrd="0" presId="urn:microsoft.com/office/officeart/2005/8/layout/hierarchy1"/>
    <dgm:cxn modelId="{E53FB19A-5A03-4107-B40A-AAA1023D6A0B}" type="presParOf" srcId="{B1C574CF-50A6-47EF-A825-ECB452A36C49}" destId="{4F0056DD-9E7B-424E-A9A5-E6627D521ED8}" srcOrd="1" destOrd="0" presId="urn:microsoft.com/office/officeart/2005/8/layout/hierarchy1"/>
    <dgm:cxn modelId="{88665A97-FC41-4B0D-9343-CC84B6B8C948}" type="presParOf" srcId="{4F0056DD-9E7B-424E-A9A5-E6627D521ED8}" destId="{2110B9AA-C924-482F-B2F7-CB9833AB2369}" srcOrd="0" destOrd="0" presId="urn:microsoft.com/office/officeart/2005/8/layout/hierarchy1"/>
    <dgm:cxn modelId="{955FCCA3-5785-47ED-842D-E3E35F9FA000}" type="presParOf" srcId="{2110B9AA-C924-482F-B2F7-CB9833AB2369}" destId="{8676FAC4-DC33-4694-B162-91F3371BD730}" srcOrd="0" destOrd="0" presId="urn:microsoft.com/office/officeart/2005/8/layout/hierarchy1"/>
    <dgm:cxn modelId="{5BF1C80D-C330-4B6B-801D-9988333482FA}" type="presParOf" srcId="{2110B9AA-C924-482F-B2F7-CB9833AB2369}" destId="{98B2407D-0781-46F7-B5AD-A37C873D50CB}" srcOrd="1" destOrd="0" presId="urn:microsoft.com/office/officeart/2005/8/layout/hierarchy1"/>
    <dgm:cxn modelId="{15EDDD90-8737-4E27-A693-E9429D52366F}" type="presParOf" srcId="{4F0056DD-9E7B-424E-A9A5-E6627D521ED8}" destId="{D1FA1E3F-6CF6-4471-A41F-2F16067772A0}" srcOrd="1" destOrd="0" presId="urn:microsoft.com/office/officeart/2005/8/layout/hierarchy1"/>
    <dgm:cxn modelId="{FEE0A17F-4BD7-453E-A9CD-C27356978304}" type="presParOf" srcId="{D1FA1E3F-6CF6-4471-A41F-2F16067772A0}" destId="{6D2F17B7-E904-4F3E-A3D8-D3E13AD3773C}" srcOrd="0" destOrd="0" presId="urn:microsoft.com/office/officeart/2005/8/layout/hierarchy1"/>
    <dgm:cxn modelId="{0BD4234D-037E-4A12-9096-C85BE9C688D0}" type="presParOf" srcId="{D1FA1E3F-6CF6-4471-A41F-2F16067772A0}" destId="{88F3918F-26F3-461E-9B01-62C0F2A9F6B7}" srcOrd="1" destOrd="0" presId="urn:microsoft.com/office/officeart/2005/8/layout/hierarchy1"/>
    <dgm:cxn modelId="{04F0ABD9-5EF4-4142-8792-76194CFBF322}" type="presParOf" srcId="{88F3918F-26F3-461E-9B01-62C0F2A9F6B7}" destId="{592EA306-2CAC-42F8-A32A-E7FD75AD3706}" srcOrd="0" destOrd="0" presId="urn:microsoft.com/office/officeart/2005/8/layout/hierarchy1"/>
    <dgm:cxn modelId="{7D7EC8A1-50B6-4AE5-81A8-EEF6C9E3C2A7}" type="presParOf" srcId="{592EA306-2CAC-42F8-A32A-E7FD75AD3706}" destId="{E0EC0F2A-28AB-4DEE-89AF-CCDDFBC5FA90}" srcOrd="0" destOrd="0" presId="urn:microsoft.com/office/officeart/2005/8/layout/hierarchy1"/>
    <dgm:cxn modelId="{29857AAC-ECC4-4071-95AA-D0C6AD313F28}" type="presParOf" srcId="{592EA306-2CAC-42F8-A32A-E7FD75AD3706}" destId="{09650A2E-CD8A-487C-9FF0-856CF477B2E4}" srcOrd="1" destOrd="0" presId="urn:microsoft.com/office/officeart/2005/8/layout/hierarchy1"/>
    <dgm:cxn modelId="{4E3A281C-A77C-40C2-8B37-0ABF56B41F35}" type="presParOf" srcId="{88F3918F-26F3-461E-9B01-62C0F2A9F6B7}" destId="{077D2046-851E-4EB7-9E0D-0D7050FB3BF7}" srcOrd="1" destOrd="0" presId="urn:microsoft.com/office/officeart/2005/8/layout/hierarchy1"/>
    <dgm:cxn modelId="{A7EA2A37-10E4-42D7-8F58-3337A314EF55}" type="presParOf" srcId="{D1FA1E3F-6CF6-4471-A41F-2F16067772A0}" destId="{F5EA6E36-9C93-41C1-93D5-7265E4A009C7}" srcOrd="2" destOrd="0" presId="urn:microsoft.com/office/officeart/2005/8/layout/hierarchy1"/>
    <dgm:cxn modelId="{AABB88EB-95D9-4F0C-92DD-B662F44E7F98}" type="presParOf" srcId="{D1FA1E3F-6CF6-4471-A41F-2F16067772A0}" destId="{AACF54E3-2F62-4047-ABCF-663F15D7B874}" srcOrd="3" destOrd="0" presId="urn:microsoft.com/office/officeart/2005/8/layout/hierarchy1"/>
    <dgm:cxn modelId="{5ED255AD-96E6-4847-9865-0937E2625AB3}" type="presParOf" srcId="{AACF54E3-2F62-4047-ABCF-663F15D7B874}" destId="{028350EF-449A-4DBE-BB74-9209C30A8218}" srcOrd="0" destOrd="0" presId="urn:microsoft.com/office/officeart/2005/8/layout/hierarchy1"/>
    <dgm:cxn modelId="{DA93D113-1287-492E-A3A3-CCE3A45E0245}" type="presParOf" srcId="{028350EF-449A-4DBE-BB74-9209C30A8218}" destId="{4BE3C9DB-C58B-4CD8-AB40-8395DB94F0C3}" srcOrd="0" destOrd="0" presId="urn:microsoft.com/office/officeart/2005/8/layout/hierarchy1"/>
    <dgm:cxn modelId="{5E6E66D6-976A-4D56-A788-EFD3BC178F8F}" type="presParOf" srcId="{028350EF-449A-4DBE-BB74-9209C30A8218}" destId="{31B4C000-0C20-465E-AA64-D5112D5D2140}" srcOrd="1" destOrd="0" presId="urn:microsoft.com/office/officeart/2005/8/layout/hierarchy1"/>
    <dgm:cxn modelId="{949D59B4-DF47-44A4-8A12-B1B5E7D8603C}" type="presParOf" srcId="{AACF54E3-2F62-4047-ABCF-663F15D7B874}" destId="{04D8C4CF-B624-45CF-9AC9-C8375D0C79BB}" srcOrd="1" destOrd="0" presId="urn:microsoft.com/office/officeart/2005/8/layout/hierarchy1"/>
    <dgm:cxn modelId="{DB900CEB-70E0-447D-8C9A-6615F2C64F13}" type="presParOf" srcId="{D1FA1E3F-6CF6-4471-A41F-2F16067772A0}" destId="{F4DF47BB-3164-4257-9102-DD4E620BF92E}" srcOrd="4" destOrd="0" presId="urn:microsoft.com/office/officeart/2005/8/layout/hierarchy1"/>
    <dgm:cxn modelId="{3092318E-F34A-40A0-87A2-A02619658CAC}" type="presParOf" srcId="{D1FA1E3F-6CF6-4471-A41F-2F16067772A0}" destId="{A559BD81-6189-4586-9654-2735DC3349E0}" srcOrd="5" destOrd="0" presId="urn:microsoft.com/office/officeart/2005/8/layout/hierarchy1"/>
    <dgm:cxn modelId="{122ACBDA-8060-4505-B47A-9F1E84FE2025}" type="presParOf" srcId="{A559BD81-6189-4586-9654-2735DC3349E0}" destId="{4C0D0B6C-E635-4F8A-93FA-90479693184F}" srcOrd="0" destOrd="0" presId="urn:microsoft.com/office/officeart/2005/8/layout/hierarchy1"/>
    <dgm:cxn modelId="{43C98DB3-4663-4C8E-A41A-609AAB15F3E9}" type="presParOf" srcId="{4C0D0B6C-E635-4F8A-93FA-90479693184F}" destId="{3E63A17E-3327-4CD0-B3BB-522C7CDAEE31}" srcOrd="0" destOrd="0" presId="urn:microsoft.com/office/officeart/2005/8/layout/hierarchy1"/>
    <dgm:cxn modelId="{86ABC7D7-B0C2-498D-BABD-39B310556E7E}" type="presParOf" srcId="{4C0D0B6C-E635-4F8A-93FA-90479693184F}" destId="{90C6D910-663C-4ED7-A704-7C5672DEC2F0}" srcOrd="1" destOrd="0" presId="urn:microsoft.com/office/officeart/2005/8/layout/hierarchy1"/>
    <dgm:cxn modelId="{3F989DD2-6331-4F8D-9861-38882F90E4F0}" type="presParOf" srcId="{A559BD81-6189-4586-9654-2735DC3349E0}" destId="{86BC58DE-3642-4465-9491-512E7875358F}" srcOrd="1" destOrd="0" presId="urn:microsoft.com/office/officeart/2005/8/layout/hierarchy1"/>
    <dgm:cxn modelId="{53E5CDDD-B364-4DAD-BAD5-5163542CB574}" type="presParOf" srcId="{B1C574CF-50A6-47EF-A825-ECB452A36C49}" destId="{BAEA6B3D-A94C-4F1C-83AB-0B4699EB0917}" srcOrd="2" destOrd="0" presId="urn:microsoft.com/office/officeart/2005/8/layout/hierarchy1"/>
    <dgm:cxn modelId="{4BF735A5-6D1F-415A-B3DD-05E8A16D71A3}" type="presParOf" srcId="{B1C574CF-50A6-47EF-A825-ECB452A36C49}" destId="{E5B2D419-60B7-4A09-8260-01E8283C5823}" srcOrd="3" destOrd="0" presId="urn:microsoft.com/office/officeart/2005/8/layout/hierarchy1"/>
    <dgm:cxn modelId="{70616586-2CFF-47F1-B8B3-7B2D0E2315CF}" type="presParOf" srcId="{E5B2D419-60B7-4A09-8260-01E8283C5823}" destId="{090F3639-5249-467A-9F86-4329281101B4}" srcOrd="0" destOrd="0" presId="urn:microsoft.com/office/officeart/2005/8/layout/hierarchy1"/>
    <dgm:cxn modelId="{4A8C1CA8-436D-464D-8633-C80E4DEB52C9}" type="presParOf" srcId="{090F3639-5249-467A-9F86-4329281101B4}" destId="{7D5D068C-9C77-4548-B822-052E87BAE267}" srcOrd="0" destOrd="0" presId="urn:microsoft.com/office/officeart/2005/8/layout/hierarchy1"/>
    <dgm:cxn modelId="{249AAD72-C46D-4B4D-A0D9-9D879D64652B}" type="presParOf" srcId="{090F3639-5249-467A-9F86-4329281101B4}" destId="{F14B6A0C-1DFB-4E40-9EB8-A056896A559B}" srcOrd="1" destOrd="0" presId="urn:microsoft.com/office/officeart/2005/8/layout/hierarchy1"/>
    <dgm:cxn modelId="{3435E28C-F212-4D3E-99EB-6A0C72D7123F}" type="presParOf" srcId="{E5B2D419-60B7-4A09-8260-01E8283C5823}" destId="{5259EF9D-2C66-4BD0-9D13-ED6C76299A1B}" srcOrd="1" destOrd="0" presId="urn:microsoft.com/office/officeart/2005/8/layout/hierarchy1"/>
    <dgm:cxn modelId="{E8F832DD-1EE9-455A-9DAD-83F5BD85352F}" type="presParOf" srcId="{B016EB04-C453-45E4-99DD-5A18796A7988}" destId="{FF69A412-E5B5-4643-837C-31DB4C5CF324}" srcOrd="2" destOrd="0" presId="urn:microsoft.com/office/officeart/2005/8/layout/hierarchy1"/>
    <dgm:cxn modelId="{1F39D31A-671B-40C0-8F8B-53CB60215EB4}" type="presParOf" srcId="{B016EB04-C453-45E4-99DD-5A18796A7988}" destId="{E451C23C-4A81-4BFB-8FD4-13D7A830B593}" srcOrd="3" destOrd="0" presId="urn:microsoft.com/office/officeart/2005/8/layout/hierarchy1"/>
    <dgm:cxn modelId="{56EDB474-E756-4491-A918-BAB896C5AAFA}" type="presParOf" srcId="{E451C23C-4A81-4BFB-8FD4-13D7A830B593}" destId="{7DA9D00B-E425-45A5-842D-96D80660840C}" srcOrd="0" destOrd="0" presId="urn:microsoft.com/office/officeart/2005/8/layout/hierarchy1"/>
    <dgm:cxn modelId="{723817A5-5C8F-4760-A84C-8F79E26B7800}" type="presParOf" srcId="{7DA9D00B-E425-45A5-842D-96D80660840C}" destId="{23166F40-F897-49B8-819D-337B452D77E8}" srcOrd="0" destOrd="0" presId="urn:microsoft.com/office/officeart/2005/8/layout/hierarchy1"/>
    <dgm:cxn modelId="{44BA1E3D-F91F-4932-94B4-ADF1FE4D8866}" type="presParOf" srcId="{7DA9D00B-E425-45A5-842D-96D80660840C}" destId="{D9CDCBE6-4D47-4E20-AA57-3ACFE87A26C1}" srcOrd="1" destOrd="0" presId="urn:microsoft.com/office/officeart/2005/8/layout/hierarchy1"/>
    <dgm:cxn modelId="{F69F299F-15A1-448C-BE09-BCECC2EB1581}" type="presParOf" srcId="{E451C23C-4A81-4BFB-8FD4-13D7A830B593}" destId="{14AE4B30-8706-433A-8243-CBC69F2C9FD7}"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5CD2452-1F34-43A8-A968-FA75D00A4162}">
      <dsp:nvSpPr>
        <dsp:cNvPr id="0" name=""/>
        <dsp:cNvSpPr/>
      </dsp:nvSpPr>
      <dsp:spPr>
        <a:xfrm>
          <a:off x="8206" y="1414788"/>
          <a:ext cx="2382002" cy="3418822"/>
        </a:xfrm>
        <a:prstGeom prst="roundRect">
          <a:avLst>
            <a:gd name="adj" fmla="val 10000"/>
          </a:avLst>
        </a:prstGeom>
        <a:solidFill>
          <a:srgbClr val="002060"/>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b="1" kern="1200" dirty="0" smtClean="0"/>
            <a:t>Crystal</a:t>
          </a:r>
        </a:p>
        <a:p>
          <a:pPr lvl="0" algn="ctr" defTabSz="1778000">
            <a:lnSpc>
              <a:spcPct val="90000"/>
            </a:lnSpc>
            <a:spcBef>
              <a:spcPct val="0"/>
            </a:spcBef>
            <a:spcAft>
              <a:spcPct val="35000"/>
            </a:spcAft>
          </a:pPr>
          <a:r>
            <a:rPr lang="en-US" sz="2400" b="1" kern="1200" dirty="0" smtClean="0"/>
            <a:t>Regular arrangement</a:t>
          </a:r>
        </a:p>
        <a:p>
          <a:pPr lvl="0" algn="ctr" defTabSz="1778000">
            <a:lnSpc>
              <a:spcPct val="90000"/>
            </a:lnSpc>
            <a:spcBef>
              <a:spcPct val="0"/>
            </a:spcBef>
            <a:spcAft>
              <a:spcPct val="35000"/>
            </a:spcAft>
          </a:pPr>
          <a:endParaRPr lang="en-US" sz="1800" kern="1200" dirty="0"/>
        </a:p>
      </dsp:txBody>
      <dsp:txXfrm>
        <a:off x="8206" y="1414788"/>
        <a:ext cx="2382002" cy="3418822"/>
      </dsp:txXfrm>
    </dsp:sp>
    <dsp:sp modelId="{40409FFA-97BC-487B-B6FF-F2DC844ABE75}">
      <dsp:nvSpPr>
        <dsp:cNvPr id="0" name=""/>
        <dsp:cNvSpPr/>
      </dsp:nvSpPr>
      <dsp:spPr>
        <a:xfrm>
          <a:off x="2588900" y="2877821"/>
          <a:ext cx="421227" cy="49275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2588900" y="2877821"/>
        <a:ext cx="421227" cy="492756"/>
      </dsp:txXfrm>
    </dsp:sp>
    <dsp:sp modelId="{81510F1F-2D00-4B74-958A-8FA2FF825D1A}">
      <dsp:nvSpPr>
        <dsp:cNvPr id="0" name=""/>
        <dsp:cNvSpPr/>
      </dsp:nvSpPr>
      <dsp:spPr>
        <a:xfrm>
          <a:off x="3184977" y="1414788"/>
          <a:ext cx="2487507" cy="3418822"/>
        </a:xfrm>
        <a:prstGeom prst="roundRect">
          <a:avLst>
            <a:gd name="adj" fmla="val 10000"/>
          </a:avLst>
        </a:prstGeom>
        <a:solidFill>
          <a:srgbClr val="00421E"/>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b="1" kern="1200" dirty="0" smtClean="0">
              <a:solidFill>
                <a:srgbClr val="FFFF00"/>
              </a:solidFill>
            </a:rPr>
            <a:t>Liquid Crystal</a:t>
          </a:r>
        </a:p>
        <a:p>
          <a:pPr lvl="0" algn="ctr" defTabSz="1778000">
            <a:lnSpc>
              <a:spcPct val="90000"/>
            </a:lnSpc>
            <a:spcBef>
              <a:spcPct val="0"/>
            </a:spcBef>
            <a:spcAft>
              <a:spcPct val="35000"/>
            </a:spcAft>
          </a:pPr>
          <a:r>
            <a:rPr lang="en-US" sz="3100" kern="1200" dirty="0" err="1" smtClean="0">
              <a:solidFill>
                <a:srgbClr val="FFFF00"/>
              </a:solidFill>
            </a:rPr>
            <a:t>Meso</a:t>
          </a:r>
          <a:r>
            <a:rPr lang="en-US" sz="3100" kern="1200" dirty="0" smtClean="0">
              <a:solidFill>
                <a:srgbClr val="FFFF00"/>
              </a:solidFill>
            </a:rPr>
            <a:t> Phase</a:t>
          </a:r>
        </a:p>
        <a:p>
          <a:pPr lvl="0" algn="ctr" defTabSz="1778000">
            <a:lnSpc>
              <a:spcPct val="90000"/>
            </a:lnSpc>
            <a:spcBef>
              <a:spcPct val="0"/>
            </a:spcBef>
            <a:spcAft>
              <a:spcPct val="35000"/>
            </a:spcAft>
          </a:pPr>
          <a:r>
            <a:rPr lang="en-US" sz="2800" kern="1200" dirty="0" smtClean="0">
              <a:solidFill>
                <a:srgbClr val="FFFF00"/>
              </a:solidFill>
            </a:rPr>
            <a:t>Intermediate state</a:t>
          </a:r>
          <a:endParaRPr lang="en-US" sz="2800" kern="1200" dirty="0">
            <a:solidFill>
              <a:srgbClr val="FFFF00"/>
            </a:solidFill>
          </a:endParaRPr>
        </a:p>
      </dsp:txBody>
      <dsp:txXfrm>
        <a:off x="3184977" y="1414788"/>
        <a:ext cx="2487507" cy="3418822"/>
      </dsp:txXfrm>
    </dsp:sp>
    <dsp:sp modelId="{49795BE0-430B-4495-A2CD-93A33AEE812D}">
      <dsp:nvSpPr>
        <dsp:cNvPr id="0" name=""/>
        <dsp:cNvSpPr/>
      </dsp:nvSpPr>
      <dsp:spPr>
        <a:xfrm>
          <a:off x="5842792" y="2877821"/>
          <a:ext cx="361050" cy="49275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5842792" y="2877821"/>
        <a:ext cx="361050" cy="492756"/>
      </dsp:txXfrm>
    </dsp:sp>
    <dsp:sp modelId="{5FCFD3A1-7ED4-4145-91C6-A31C678076CE}">
      <dsp:nvSpPr>
        <dsp:cNvPr id="0" name=""/>
        <dsp:cNvSpPr/>
      </dsp:nvSpPr>
      <dsp:spPr>
        <a:xfrm>
          <a:off x="6353713" y="1383403"/>
          <a:ext cx="2516139" cy="3481592"/>
        </a:xfrm>
        <a:prstGeom prst="roundRect">
          <a:avLst>
            <a:gd name="adj" fmla="val 10000"/>
          </a:avLst>
        </a:prstGeom>
        <a:solidFill>
          <a:srgbClr val="002060"/>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en-US" sz="4400" b="1" kern="1200" dirty="0" smtClean="0"/>
            <a:t>Liquid</a:t>
          </a:r>
        </a:p>
        <a:p>
          <a:pPr lvl="0" algn="ctr" defTabSz="1955800">
            <a:lnSpc>
              <a:spcPct val="90000"/>
            </a:lnSpc>
            <a:spcBef>
              <a:spcPct val="0"/>
            </a:spcBef>
            <a:spcAft>
              <a:spcPct val="35000"/>
            </a:spcAft>
          </a:pPr>
          <a:r>
            <a:rPr lang="en-US" sz="2700" kern="1200" dirty="0" smtClean="0"/>
            <a:t>Random arrangement</a:t>
          </a:r>
          <a:endParaRPr lang="en-US" sz="2700" kern="1200" dirty="0"/>
        </a:p>
      </dsp:txBody>
      <dsp:txXfrm>
        <a:off x="6353713" y="1383403"/>
        <a:ext cx="2516139" cy="348159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F69A412-E5B5-4643-837C-31DB4C5CF324}">
      <dsp:nvSpPr>
        <dsp:cNvPr id="0" name=""/>
        <dsp:cNvSpPr/>
      </dsp:nvSpPr>
      <dsp:spPr>
        <a:xfrm>
          <a:off x="5017024" y="1114347"/>
          <a:ext cx="1509073" cy="638254"/>
        </a:xfrm>
        <a:custGeom>
          <a:avLst/>
          <a:gdLst/>
          <a:ahLst/>
          <a:cxnLst/>
          <a:rect l="0" t="0" r="0" b="0"/>
          <a:pathLst>
            <a:path>
              <a:moveTo>
                <a:pt x="0" y="0"/>
              </a:moveTo>
              <a:lnTo>
                <a:pt x="0" y="587378"/>
              </a:lnTo>
              <a:lnTo>
                <a:pt x="1509073" y="587378"/>
              </a:lnTo>
              <a:lnTo>
                <a:pt x="1509073" y="638254"/>
              </a:lnTo>
            </a:path>
          </a:pathLst>
        </a:custGeom>
        <a:noFill/>
        <a:ln w="28575" cap="flat" cmpd="sng" algn="ctr">
          <a:solidFill>
            <a:srgbClr val="FFFF00"/>
          </a:solidFill>
          <a:prstDash val="solid"/>
        </a:ln>
        <a:effectLst/>
      </dsp:spPr>
      <dsp:style>
        <a:lnRef idx="2">
          <a:scrgbClr r="0" g="0" b="0"/>
        </a:lnRef>
        <a:fillRef idx="0">
          <a:scrgbClr r="0" g="0" b="0"/>
        </a:fillRef>
        <a:effectRef idx="0">
          <a:scrgbClr r="0" g="0" b="0"/>
        </a:effectRef>
        <a:fontRef idx="minor"/>
      </dsp:style>
    </dsp:sp>
    <dsp:sp modelId="{BAEA6B3D-A94C-4F1C-83AB-0B4699EB0917}">
      <dsp:nvSpPr>
        <dsp:cNvPr id="0" name=""/>
        <dsp:cNvSpPr/>
      </dsp:nvSpPr>
      <dsp:spPr>
        <a:xfrm>
          <a:off x="2675379" y="2991810"/>
          <a:ext cx="2976946" cy="664806"/>
        </a:xfrm>
        <a:custGeom>
          <a:avLst/>
          <a:gdLst/>
          <a:ahLst/>
          <a:cxnLst/>
          <a:rect l="0" t="0" r="0" b="0"/>
          <a:pathLst>
            <a:path>
              <a:moveTo>
                <a:pt x="0" y="0"/>
              </a:moveTo>
              <a:lnTo>
                <a:pt x="0" y="613931"/>
              </a:lnTo>
              <a:lnTo>
                <a:pt x="2976946" y="613931"/>
              </a:lnTo>
              <a:lnTo>
                <a:pt x="2976946" y="664806"/>
              </a:lnTo>
            </a:path>
          </a:pathLst>
        </a:custGeom>
        <a:noFill/>
        <a:ln w="28575" cap="flat" cmpd="sng" algn="ctr">
          <a:solidFill>
            <a:srgbClr val="FFFF00"/>
          </a:solidFill>
          <a:prstDash val="solid"/>
        </a:ln>
        <a:effectLst/>
      </dsp:spPr>
      <dsp:style>
        <a:lnRef idx="2">
          <a:scrgbClr r="0" g="0" b="0"/>
        </a:lnRef>
        <a:fillRef idx="0">
          <a:scrgbClr r="0" g="0" b="0"/>
        </a:fillRef>
        <a:effectRef idx="0">
          <a:scrgbClr r="0" g="0" b="0"/>
        </a:effectRef>
        <a:fontRef idx="minor"/>
      </dsp:style>
    </dsp:sp>
    <dsp:sp modelId="{F4DF47BB-3164-4257-9102-DD4E620BF92E}">
      <dsp:nvSpPr>
        <dsp:cNvPr id="0" name=""/>
        <dsp:cNvSpPr/>
      </dsp:nvSpPr>
      <dsp:spPr>
        <a:xfrm>
          <a:off x="2649614" y="4282549"/>
          <a:ext cx="1657990" cy="506346"/>
        </a:xfrm>
        <a:custGeom>
          <a:avLst/>
          <a:gdLst/>
          <a:ahLst/>
          <a:cxnLst/>
          <a:rect l="0" t="0" r="0" b="0"/>
          <a:pathLst>
            <a:path>
              <a:moveTo>
                <a:pt x="0" y="0"/>
              </a:moveTo>
              <a:lnTo>
                <a:pt x="0" y="455470"/>
              </a:lnTo>
              <a:lnTo>
                <a:pt x="1657990" y="455470"/>
              </a:lnTo>
              <a:lnTo>
                <a:pt x="1657990" y="506346"/>
              </a:lnTo>
            </a:path>
          </a:pathLst>
        </a:custGeom>
        <a:noFill/>
        <a:ln w="28575" cap="flat" cmpd="sng" algn="ctr">
          <a:solidFill>
            <a:srgbClr val="FFFF00"/>
          </a:solidFill>
          <a:prstDash val="solid"/>
        </a:ln>
        <a:effectLst/>
      </dsp:spPr>
      <dsp:style>
        <a:lnRef idx="2">
          <a:scrgbClr r="0" g="0" b="0"/>
        </a:lnRef>
        <a:fillRef idx="0">
          <a:scrgbClr r="0" g="0" b="0"/>
        </a:fillRef>
        <a:effectRef idx="0">
          <a:scrgbClr r="0" g="0" b="0"/>
        </a:effectRef>
        <a:fontRef idx="minor"/>
      </dsp:style>
    </dsp:sp>
    <dsp:sp modelId="{F5EA6E36-9C93-41C1-93D5-7265E4A009C7}">
      <dsp:nvSpPr>
        <dsp:cNvPr id="0" name=""/>
        <dsp:cNvSpPr/>
      </dsp:nvSpPr>
      <dsp:spPr>
        <a:xfrm>
          <a:off x="2427114" y="4282549"/>
          <a:ext cx="222499" cy="506346"/>
        </a:xfrm>
        <a:custGeom>
          <a:avLst/>
          <a:gdLst/>
          <a:ahLst/>
          <a:cxnLst/>
          <a:rect l="0" t="0" r="0" b="0"/>
          <a:pathLst>
            <a:path>
              <a:moveTo>
                <a:pt x="222499" y="0"/>
              </a:moveTo>
              <a:lnTo>
                <a:pt x="222499" y="455470"/>
              </a:lnTo>
              <a:lnTo>
                <a:pt x="0" y="455470"/>
              </a:lnTo>
              <a:lnTo>
                <a:pt x="0" y="50634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2F17B7-E904-4F3E-A3D8-D3E13AD3773C}">
      <dsp:nvSpPr>
        <dsp:cNvPr id="0" name=""/>
        <dsp:cNvSpPr/>
      </dsp:nvSpPr>
      <dsp:spPr>
        <a:xfrm>
          <a:off x="769124" y="4282549"/>
          <a:ext cx="1880490" cy="506346"/>
        </a:xfrm>
        <a:custGeom>
          <a:avLst/>
          <a:gdLst/>
          <a:ahLst/>
          <a:cxnLst/>
          <a:rect l="0" t="0" r="0" b="0"/>
          <a:pathLst>
            <a:path>
              <a:moveTo>
                <a:pt x="1880490" y="0"/>
              </a:moveTo>
              <a:lnTo>
                <a:pt x="1880490" y="455470"/>
              </a:lnTo>
              <a:lnTo>
                <a:pt x="0" y="455470"/>
              </a:lnTo>
              <a:lnTo>
                <a:pt x="0" y="506346"/>
              </a:lnTo>
            </a:path>
          </a:pathLst>
        </a:custGeom>
        <a:noFill/>
        <a:ln w="28575" cap="flat" cmpd="sng" algn="ctr">
          <a:solidFill>
            <a:srgbClr val="FFFF00"/>
          </a:solidFill>
          <a:prstDash val="solid"/>
        </a:ln>
        <a:effectLst/>
      </dsp:spPr>
      <dsp:style>
        <a:lnRef idx="2">
          <a:scrgbClr r="0" g="0" b="0"/>
        </a:lnRef>
        <a:fillRef idx="0">
          <a:scrgbClr r="0" g="0" b="0"/>
        </a:fillRef>
        <a:effectRef idx="0">
          <a:scrgbClr r="0" g="0" b="0"/>
        </a:effectRef>
        <a:fontRef idx="minor"/>
      </dsp:style>
    </dsp:sp>
    <dsp:sp modelId="{EF77E958-CC86-49AE-BB85-BB1612F4A821}">
      <dsp:nvSpPr>
        <dsp:cNvPr id="0" name=""/>
        <dsp:cNvSpPr/>
      </dsp:nvSpPr>
      <dsp:spPr>
        <a:xfrm>
          <a:off x="2603894" y="2991810"/>
          <a:ext cx="91440" cy="664806"/>
        </a:xfrm>
        <a:custGeom>
          <a:avLst/>
          <a:gdLst/>
          <a:ahLst/>
          <a:cxnLst/>
          <a:rect l="0" t="0" r="0" b="0"/>
          <a:pathLst>
            <a:path>
              <a:moveTo>
                <a:pt x="71485" y="0"/>
              </a:moveTo>
              <a:lnTo>
                <a:pt x="71485" y="613931"/>
              </a:lnTo>
              <a:lnTo>
                <a:pt x="45720" y="613931"/>
              </a:lnTo>
              <a:lnTo>
                <a:pt x="45720" y="664806"/>
              </a:lnTo>
            </a:path>
          </a:pathLst>
        </a:custGeom>
        <a:noFill/>
        <a:ln w="28575" cap="flat" cmpd="sng" algn="ctr">
          <a:solidFill>
            <a:srgbClr val="FFFF00"/>
          </a:solidFill>
          <a:prstDash val="solid"/>
        </a:ln>
        <a:effectLst/>
      </dsp:spPr>
      <dsp:style>
        <a:lnRef idx="2">
          <a:scrgbClr r="0" g="0" b="0"/>
        </a:lnRef>
        <a:fillRef idx="0">
          <a:scrgbClr r="0" g="0" b="0"/>
        </a:fillRef>
        <a:effectRef idx="0">
          <a:scrgbClr r="0" g="0" b="0"/>
        </a:effectRef>
        <a:fontRef idx="minor"/>
      </dsp:style>
    </dsp:sp>
    <dsp:sp modelId="{A6E0137A-258D-4A53-9AF1-F00CA6F0AC0D}">
      <dsp:nvSpPr>
        <dsp:cNvPr id="0" name=""/>
        <dsp:cNvSpPr/>
      </dsp:nvSpPr>
      <dsp:spPr>
        <a:xfrm>
          <a:off x="2675379" y="1114347"/>
          <a:ext cx="2341644" cy="638254"/>
        </a:xfrm>
        <a:custGeom>
          <a:avLst/>
          <a:gdLst/>
          <a:ahLst/>
          <a:cxnLst/>
          <a:rect l="0" t="0" r="0" b="0"/>
          <a:pathLst>
            <a:path>
              <a:moveTo>
                <a:pt x="2341644" y="0"/>
              </a:moveTo>
              <a:lnTo>
                <a:pt x="2341644" y="587378"/>
              </a:lnTo>
              <a:lnTo>
                <a:pt x="0" y="587378"/>
              </a:lnTo>
              <a:lnTo>
                <a:pt x="0" y="638254"/>
              </a:lnTo>
            </a:path>
          </a:pathLst>
        </a:custGeom>
        <a:noFill/>
        <a:ln w="28575" cap="flat" cmpd="sng" algn="ctr">
          <a:solidFill>
            <a:srgbClr val="FFFF00"/>
          </a:solidFill>
          <a:prstDash val="solid"/>
        </a:ln>
        <a:effectLst/>
      </dsp:spPr>
      <dsp:style>
        <a:lnRef idx="2">
          <a:scrgbClr r="0" g="0" b="0"/>
        </a:lnRef>
        <a:fillRef idx="0">
          <a:scrgbClr r="0" g="0" b="0"/>
        </a:fillRef>
        <a:effectRef idx="0">
          <a:scrgbClr r="0" g="0" b="0"/>
        </a:effectRef>
        <a:fontRef idx="minor"/>
      </dsp:style>
    </dsp:sp>
    <dsp:sp modelId="{9C5C636D-E1E6-4F16-8A2F-47AFB83FBBBB}">
      <dsp:nvSpPr>
        <dsp:cNvPr id="0" name=""/>
        <dsp:cNvSpPr/>
      </dsp:nvSpPr>
      <dsp:spPr>
        <a:xfrm>
          <a:off x="3933498" y="359495"/>
          <a:ext cx="2167053" cy="75485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57275B-3882-4247-AF25-A3F0F49B82EA}">
      <dsp:nvSpPr>
        <dsp:cNvPr id="0" name=""/>
        <dsp:cNvSpPr/>
      </dsp:nvSpPr>
      <dsp:spPr>
        <a:xfrm>
          <a:off x="3994518" y="417465"/>
          <a:ext cx="2167053" cy="75485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Liquid Crystal</a:t>
          </a:r>
          <a:endParaRPr lang="en-US" sz="2400" b="1" kern="1200" dirty="0"/>
        </a:p>
      </dsp:txBody>
      <dsp:txXfrm>
        <a:off x="3994518" y="417465"/>
        <a:ext cx="2167053" cy="754851"/>
      </dsp:txXfrm>
    </dsp:sp>
    <dsp:sp modelId="{95DF820F-B5DB-446B-91CF-F8B4E52409C6}">
      <dsp:nvSpPr>
        <dsp:cNvPr id="0" name=""/>
        <dsp:cNvSpPr/>
      </dsp:nvSpPr>
      <dsp:spPr>
        <a:xfrm>
          <a:off x="687379" y="1752601"/>
          <a:ext cx="3975999" cy="123920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4A00F0-D5B8-42FF-8078-70081218ECEC}">
      <dsp:nvSpPr>
        <dsp:cNvPr id="0" name=""/>
        <dsp:cNvSpPr/>
      </dsp:nvSpPr>
      <dsp:spPr>
        <a:xfrm>
          <a:off x="748400" y="1810571"/>
          <a:ext cx="3975999" cy="1239208"/>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err="1" smtClean="0"/>
            <a:t>Thermotropic</a:t>
          </a:r>
          <a:endParaRPr lang="en-US" sz="2400" b="1" kern="1200" dirty="0" smtClean="0"/>
        </a:p>
        <a:p>
          <a:pPr lvl="0" algn="ctr" defTabSz="1066800">
            <a:lnSpc>
              <a:spcPct val="90000"/>
            </a:lnSpc>
            <a:spcBef>
              <a:spcPct val="0"/>
            </a:spcBef>
            <a:spcAft>
              <a:spcPct val="35000"/>
            </a:spcAft>
          </a:pPr>
          <a:r>
            <a:rPr lang="en-US" sz="2400" b="1" kern="1200" dirty="0" smtClean="0"/>
            <a:t>(Temperature Dependent)</a:t>
          </a:r>
          <a:endParaRPr lang="en-US" sz="2400" b="1" kern="1200" dirty="0"/>
        </a:p>
      </dsp:txBody>
      <dsp:txXfrm>
        <a:off x="748400" y="1810571"/>
        <a:ext cx="3975999" cy="1239208"/>
      </dsp:txXfrm>
    </dsp:sp>
    <dsp:sp modelId="{8676FAC4-DC33-4694-B162-91F3371BD730}">
      <dsp:nvSpPr>
        <dsp:cNvPr id="0" name=""/>
        <dsp:cNvSpPr/>
      </dsp:nvSpPr>
      <dsp:spPr>
        <a:xfrm>
          <a:off x="1790585" y="3656617"/>
          <a:ext cx="1718056" cy="62593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B2407D-0781-46F7-B5AD-A37C873D50CB}">
      <dsp:nvSpPr>
        <dsp:cNvPr id="0" name=""/>
        <dsp:cNvSpPr/>
      </dsp:nvSpPr>
      <dsp:spPr>
        <a:xfrm>
          <a:off x="1851606" y="3714586"/>
          <a:ext cx="1718056" cy="62593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Rod Like</a:t>
          </a:r>
          <a:endParaRPr lang="en-US" sz="2400" b="1" kern="1200" dirty="0"/>
        </a:p>
      </dsp:txBody>
      <dsp:txXfrm>
        <a:off x="1851606" y="3714586"/>
        <a:ext cx="1718056" cy="625931"/>
      </dsp:txXfrm>
    </dsp:sp>
    <dsp:sp modelId="{E0EC0F2A-28AB-4DEE-89AF-CCDDFBC5FA90}">
      <dsp:nvSpPr>
        <dsp:cNvPr id="0" name=""/>
        <dsp:cNvSpPr/>
      </dsp:nvSpPr>
      <dsp:spPr>
        <a:xfrm>
          <a:off x="1817" y="4788895"/>
          <a:ext cx="1534612" cy="66886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650A2E-CD8A-487C-9FF0-856CF477B2E4}">
      <dsp:nvSpPr>
        <dsp:cNvPr id="0" name=""/>
        <dsp:cNvSpPr/>
      </dsp:nvSpPr>
      <dsp:spPr>
        <a:xfrm>
          <a:off x="62838" y="4846865"/>
          <a:ext cx="1534612" cy="668867"/>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err="1" smtClean="0"/>
            <a:t>Nematic</a:t>
          </a:r>
          <a:endParaRPr lang="en-US" sz="2400" b="1" kern="1200" dirty="0"/>
        </a:p>
      </dsp:txBody>
      <dsp:txXfrm>
        <a:off x="62838" y="4846865"/>
        <a:ext cx="1534612" cy="668867"/>
      </dsp:txXfrm>
    </dsp:sp>
    <dsp:sp modelId="{4BE3C9DB-C58B-4CD8-AB40-8395DB94F0C3}">
      <dsp:nvSpPr>
        <dsp:cNvPr id="0" name=""/>
        <dsp:cNvSpPr/>
      </dsp:nvSpPr>
      <dsp:spPr>
        <a:xfrm>
          <a:off x="1658471" y="4788895"/>
          <a:ext cx="1537287" cy="70328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B4C000-0C20-465E-AA64-D5112D5D2140}">
      <dsp:nvSpPr>
        <dsp:cNvPr id="0" name=""/>
        <dsp:cNvSpPr/>
      </dsp:nvSpPr>
      <dsp:spPr>
        <a:xfrm>
          <a:off x="1719491" y="4846865"/>
          <a:ext cx="1537287" cy="70328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err="1" smtClean="0"/>
            <a:t>Smectic</a:t>
          </a:r>
          <a:endParaRPr lang="en-US" sz="2400" b="1" kern="1200" dirty="0"/>
        </a:p>
      </dsp:txBody>
      <dsp:txXfrm>
        <a:off x="1719491" y="4846865"/>
        <a:ext cx="1537287" cy="703284"/>
      </dsp:txXfrm>
    </dsp:sp>
    <dsp:sp modelId="{3E63A17E-3327-4CD0-B3BB-522C7CDAEE31}">
      <dsp:nvSpPr>
        <dsp:cNvPr id="0" name=""/>
        <dsp:cNvSpPr/>
      </dsp:nvSpPr>
      <dsp:spPr>
        <a:xfrm>
          <a:off x="3317799" y="4788895"/>
          <a:ext cx="1979611" cy="71682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C6D910-663C-4ED7-A704-7C5672DEC2F0}">
      <dsp:nvSpPr>
        <dsp:cNvPr id="0" name=""/>
        <dsp:cNvSpPr/>
      </dsp:nvSpPr>
      <dsp:spPr>
        <a:xfrm>
          <a:off x="3378819" y="4846865"/>
          <a:ext cx="1979611" cy="71682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err="1" smtClean="0"/>
            <a:t>Cholestric</a:t>
          </a:r>
          <a:endParaRPr lang="en-US" sz="2400" b="1" kern="1200" dirty="0"/>
        </a:p>
      </dsp:txBody>
      <dsp:txXfrm>
        <a:off x="3378819" y="4846865"/>
        <a:ext cx="1979611" cy="716821"/>
      </dsp:txXfrm>
    </dsp:sp>
    <dsp:sp modelId="{7D5D068C-9C77-4548-B822-052E87BAE267}">
      <dsp:nvSpPr>
        <dsp:cNvPr id="0" name=""/>
        <dsp:cNvSpPr/>
      </dsp:nvSpPr>
      <dsp:spPr>
        <a:xfrm>
          <a:off x="4736273" y="3656617"/>
          <a:ext cx="1832105" cy="69076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4B6A0C-1DFB-4E40-9EB8-A056896A559B}">
      <dsp:nvSpPr>
        <dsp:cNvPr id="0" name=""/>
        <dsp:cNvSpPr/>
      </dsp:nvSpPr>
      <dsp:spPr>
        <a:xfrm>
          <a:off x="4797294" y="3714586"/>
          <a:ext cx="1832105" cy="69076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Disc Like (</a:t>
          </a:r>
          <a:r>
            <a:rPr lang="en-US" sz="2400" b="1" kern="1200" dirty="0" err="1" smtClean="0"/>
            <a:t>Discotic</a:t>
          </a:r>
          <a:r>
            <a:rPr lang="en-US" sz="2400" b="1" kern="1200" dirty="0" smtClean="0"/>
            <a:t>)</a:t>
          </a:r>
          <a:endParaRPr lang="en-US" sz="2400" b="1" kern="1200" dirty="0"/>
        </a:p>
      </dsp:txBody>
      <dsp:txXfrm>
        <a:off x="4797294" y="3714586"/>
        <a:ext cx="1832105" cy="690764"/>
      </dsp:txXfrm>
    </dsp:sp>
    <dsp:sp modelId="{23166F40-F897-49B8-819D-337B452D77E8}">
      <dsp:nvSpPr>
        <dsp:cNvPr id="0" name=""/>
        <dsp:cNvSpPr/>
      </dsp:nvSpPr>
      <dsp:spPr>
        <a:xfrm>
          <a:off x="5196781" y="1752601"/>
          <a:ext cx="2658633" cy="106053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CDCBE6-4D47-4E20-AA57-3ACFE87A26C1}">
      <dsp:nvSpPr>
        <dsp:cNvPr id="0" name=""/>
        <dsp:cNvSpPr/>
      </dsp:nvSpPr>
      <dsp:spPr>
        <a:xfrm>
          <a:off x="5257802" y="1810571"/>
          <a:ext cx="2658633" cy="106053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err="1" smtClean="0"/>
            <a:t>Lyotropic</a:t>
          </a:r>
          <a:endParaRPr lang="en-US" sz="2400" b="1" kern="1200" dirty="0" smtClean="0"/>
        </a:p>
        <a:p>
          <a:pPr lvl="0" algn="ctr" defTabSz="1066800">
            <a:lnSpc>
              <a:spcPct val="90000"/>
            </a:lnSpc>
            <a:spcBef>
              <a:spcPct val="0"/>
            </a:spcBef>
            <a:spcAft>
              <a:spcPct val="35000"/>
            </a:spcAft>
          </a:pPr>
          <a:r>
            <a:rPr lang="en-US" sz="2400" b="1" kern="1200" dirty="0" smtClean="0"/>
            <a:t>(Solvent Based)</a:t>
          </a:r>
          <a:endParaRPr lang="en-US" sz="2400" b="1" kern="1200" dirty="0"/>
        </a:p>
      </dsp:txBody>
      <dsp:txXfrm>
        <a:off x="5257802" y="1810571"/>
        <a:ext cx="2658633" cy="106053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7E9E64-7883-4CBB-A10E-3DB48FC6ACF9}" type="datetimeFigureOut">
              <a:rPr lang="en-US" smtClean="0"/>
              <a:pPr/>
              <a:t>27-Apr-22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CF4669-22EB-45B4-BD9D-ABD415F17A8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CF4669-22EB-45B4-BD9D-ABD415F17A82}"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1968571-6BB8-4D3D-A3AA-22DDD803D52F}" type="datetime1">
              <a:rPr lang="en-US" smtClean="0"/>
              <a:pPr/>
              <a:t>27-Apr-22</a:t>
            </a:fld>
            <a:endParaRPr lang="en-US"/>
          </a:p>
        </p:txBody>
      </p:sp>
      <p:sp>
        <p:nvSpPr>
          <p:cNvPr id="19" name="Footer Placeholder 18"/>
          <p:cNvSpPr>
            <a:spLocks noGrp="1"/>
          </p:cNvSpPr>
          <p:nvPr>
            <p:ph type="ftr" sz="quarter" idx="11"/>
          </p:nvPr>
        </p:nvSpPr>
        <p:spPr/>
        <p:txBody>
          <a:bodyPr/>
          <a:lstStyle/>
          <a:p>
            <a:r>
              <a:rPr lang="en-US" smtClean="0"/>
              <a:t>Dr. S. K. Hasan, ITM, GIDA</a:t>
            </a:r>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B1F44C-6B7E-44D4-A231-46C1C3442A09}" type="datetime1">
              <a:rPr lang="en-US" smtClean="0"/>
              <a:pPr/>
              <a:t>27-Apr-22</a:t>
            </a:fld>
            <a:endParaRPr lang="en-US"/>
          </a:p>
        </p:txBody>
      </p:sp>
      <p:sp>
        <p:nvSpPr>
          <p:cNvPr id="5" name="Footer Placeholder 4"/>
          <p:cNvSpPr>
            <a:spLocks noGrp="1"/>
          </p:cNvSpPr>
          <p:nvPr>
            <p:ph type="ftr" sz="quarter" idx="11"/>
          </p:nvPr>
        </p:nvSpPr>
        <p:spPr/>
        <p:txBody>
          <a:bodyPr/>
          <a:lstStyle/>
          <a:p>
            <a:r>
              <a:rPr lang="en-US" smtClean="0"/>
              <a:t>Dr. S. K. Hasan, ITM, GIDA</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FF08AD-588F-4800-85E0-34F04128A3B7}" type="datetime1">
              <a:rPr lang="en-US" smtClean="0"/>
              <a:pPr/>
              <a:t>27-Apr-22</a:t>
            </a:fld>
            <a:endParaRPr lang="en-US"/>
          </a:p>
        </p:txBody>
      </p:sp>
      <p:sp>
        <p:nvSpPr>
          <p:cNvPr id="5" name="Footer Placeholder 4"/>
          <p:cNvSpPr>
            <a:spLocks noGrp="1"/>
          </p:cNvSpPr>
          <p:nvPr>
            <p:ph type="ftr" sz="quarter" idx="11"/>
          </p:nvPr>
        </p:nvSpPr>
        <p:spPr/>
        <p:txBody>
          <a:bodyPr/>
          <a:lstStyle/>
          <a:p>
            <a:r>
              <a:rPr lang="en-US" smtClean="0"/>
              <a:t>Dr. S. K. Hasan, ITM, GIDA</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B072B8-E968-411F-A364-02C16A14F765}" type="datetime1">
              <a:rPr lang="en-US" smtClean="0"/>
              <a:pPr/>
              <a:t>27-Apr-22</a:t>
            </a:fld>
            <a:endParaRPr lang="en-US"/>
          </a:p>
        </p:txBody>
      </p:sp>
      <p:sp>
        <p:nvSpPr>
          <p:cNvPr id="5" name="Footer Placeholder 4"/>
          <p:cNvSpPr>
            <a:spLocks noGrp="1"/>
          </p:cNvSpPr>
          <p:nvPr>
            <p:ph type="ftr" sz="quarter" idx="11"/>
          </p:nvPr>
        </p:nvSpPr>
        <p:spPr/>
        <p:txBody>
          <a:bodyPr/>
          <a:lstStyle/>
          <a:p>
            <a:r>
              <a:rPr lang="en-US" smtClean="0"/>
              <a:t>Dr. S. K. Hasan, ITM, GIDA</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10262B2-60D8-4954-A801-F5F0220E7445}" type="datetime1">
              <a:rPr lang="en-US" smtClean="0"/>
              <a:pPr/>
              <a:t>27-Apr-22</a:t>
            </a:fld>
            <a:endParaRPr lang="en-US"/>
          </a:p>
        </p:txBody>
      </p:sp>
      <p:sp>
        <p:nvSpPr>
          <p:cNvPr id="5" name="Footer Placeholder 4"/>
          <p:cNvSpPr>
            <a:spLocks noGrp="1"/>
          </p:cNvSpPr>
          <p:nvPr>
            <p:ph type="ftr" sz="quarter" idx="11"/>
          </p:nvPr>
        </p:nvSpPr>
        <p:spPr/>
        <p:txBody>
          <a:bodyPr/>
          <a:lstStyle/>
          <a:p>
            <a:r>
              <a:rPr lang="en-US" smtClean="0"/>
              <a:t>Dr. S. K. Hasan, ITM, GIDA</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7CD5AC6-E7A7-457C-B900-9A4F3C047FB5}" type="datetime1">
              <a:rPr lang="en-US" smtClean="0"/>
              <a:pPr/>
              <a:t>27-Apr-22</a:t>
            </a:fld>
            <a:endParaRPr lang="en-US"/>
          </a:p>
        </p:txBody>
      </p:sp>
      <p:sp>
        <p:nvSpPr>
          <p:cNvPr id="6" name="Footer Placeholder 5"/>
          <p:cNvSpPr>
            <a:spLocks noGrp="1"/>
          </p:cNvSpPr>
          <p:nvPr>
            <p:ph type="ftr" sz="quarter" idx="11"/>
          </p:nvPr>
        </p:nvSpPr>
        <p:spPr/>
        <p:txBody>
          <a:bodyPr/>
          <a:lstStyle/>
          <a:p>
            <a:r>
              <a:rPr lang="en-US" smtClean="0"/>
              <a:t>Dr. S. K. Hasan, ITM, GIDA</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347D149-7316-4655-8C06-40F1FECC8154}" type="datetime1">
              <a:rPr lang="en-US" smtClean="0"/>
              <a:pPr/>
              <a:t>27-Apr-22</a:t>
            </a:fld>
            <a:endParaRPr lang="en-US"/>
          </a:p>
        </p:txBody>
      </p:sp>
      <p:sp>
        <p:nvSpPr>
          <p:cNvPr id="8" name="Footer Placeholder 7"/>
          <p:cNvSpPr>
            <a:spLocks noGrp="1"/>
          </p:cNvSpPr>
          <p:nvPr>
            <p:ph type="ftr" sz="quarter" idx="11"/>
          </p:nvPr>
        </p:nvSpPr>
        <p:spPr/>
        <p:txBody>
          <a:bodyPr/>
          <a:lstStyle/>
          <a:p>
            <a:r>
              <a:rPr lang="en-US" smtClean="0"/>
              <a:t>Dr. S. K. Hasan, ITM, GIDA</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59E114C-868C-446A-9D50-88DF78E037FA}" type="datetime1">
              <a:rPr lang="en-US" smtClean="0"/>
              <a:pPr/>
              <a:t>27-Apr-22</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r>
              <a:rPr lang="en-US" smtClean="0"/>
              <a:t>Dr. S. K. Hasan, ITM, GIDA</a:t>
            </a:r>
            <a:endParaRPr lang="en-US"/>
          </a:p>
        </p:txBody>
      </p:sp>
    </p:spTree>
  </p:cSld>
  <p:clrMapOvr>
    <a:masterClrMapping/>
  </p:clrMapOvr>
  <p:transition spd="med">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17A1452-FA08-414C-B7D7-470B95129837}" type="datetime1">
              <a:rPr lang="en-US" smtClean="0"/>
              <a:pPr/>
              <a:t>27-Apr-22</a:t>
            </a:fld>
            <a:endParaRPr lang="en-US"/>
          </a:p>
        </p:txBody>
      </p:sp>
      <p:sp>
        <p:nvSpPr>
          <p:cNvPr id="6" name="Footer Placeholder 5"/>
          <p:cNvSpPr>
            <a:spLocks noGrp="1"/>
          </p:cNvSpPr>
          <p:nvPr>
            <p:ph type="ftr" sz="quarter" idx="11"/>
          </p:nvPr>
        </p:nvSpPr>
        <p:spPr/>
        <p:txBody>
          <a:bodyPr/>
          <a:lstStyle/>
          <a:p>
            <a:r>
              <a:rPr lang="en-US" smtClean="0"/>
              <a:t>Dr. S. K. Hasan, ITM, GIDA</a:t>
            </a:r>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6F15528-21DE-4FAA-801E-634DDDAF4B2B}" type="slidenum">
              <a:rPr lang="en-US" smtClean="0"/>
              <a:pPr/>
              <a:t>‹#›</a:t>
            </a:fld>
            <a:endParaRPr lang="en-US"/>
          </a:p>
        </p:txBody>
      </p:sp>
    </p:spTree>
  </p:cSld>
  <p:clrMapOvr>
    <a:masterClrMapping/>
  </p:clrMapOvr>
  <p:transition spd="med">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564459D1-631C-4636-9EEA-20E37A2DCEB2}" type="datetime1">
              <a:rPr lang="en-US" smtClean="0"/>
              <a:pPr/>
              <a:t>27-Apr-22</a:t>
            </a:fld>
            <a:endParaRPr lang="en-US"/>
          </a:p>
        </p:txBody>
      </p:sp>
      <p:sp>
        <p:nvSpPr>
          <p:cNvPr id="6" name="Footer Placeholder 5"/>
          <p:cNvSpPr>
            <a:spLocks noGrp="1"/>
          </p:cNvSpPr>
          <p:nvPr>
            <p:ph type="ftr" sz="quarter" idx="11"/>
          </p:nvPr>
        </p:nvSpPr>
        <p:spPr/>
        <p:txBody>
          <a:bodyPr/>
          <a:lstStyle/>
          <a:p>
            <a:r>
              <a:rPr lang="en-US" smtClean="0"/>
              <a:t>Dr. S. K. Hasan, ITM, GIDA</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611BF"/>
        </a:soli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65F765A-E338-4712-81D1-43514B4405A7}" type="datetime1">
              <a:rPr lang="en-US" smtClean="0"/>
              <a:pPr/>
              <a:t>27-Apr-22</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r>
              <a:rPr lang="en-US" smtClean="0"/>
              <a:t>Dr. S. K. Hasan, ITM, GIDA</a:t>
            </a:r>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wheel spokes="1"/>
  </p:transition>
  <p:hf hdr="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jpe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en.wikipedia.org/wiki/File:LiquidCrystal-MesogenOrder-Nematic.jpg" TargetMode="Externa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en.wikipedia.org/wiki/File:LiquidCrystal-MesogenOrder-SmecticPhases.jpg" TargetMode="Externa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52400"/>
            <a:ext cx="7467600" cy="584775"/>
          </a:xfrm>
          <a:prstGeom prst="rect">
            <a:avLst/>
          </a:prstGeom>
          <a:noFill/>
        </p:spPr>
        <p:txBody>
          <a:bodyPr wrap="square" rtlCol="0">
            <a:spAutoFit/>
          </a:bodyPr>
          <a:lstStyle/>
          <a:p>
            <a:r>
              <a:rPr lang="en-US" sz="3200" b="1" dirty="0" smtClean="0">
                <a:solidFill>
                  <a:srgbClr val="FFFF00"/>
                </a:solidFill>
              </a:rPr>
              <a:t>Band Theory</a:t>
            </a:r>
            <a:endParaRPr lang="en-US" sz="3200" b="1" dirty="0">
              <a:solidFill>
                <a:srgbClr val="FFFF00"/>
              </a:solidFill>
            </a:endParaRPr>
          </a:p>
        </p:txBody>
      </p:sp>
      <p:sp>
        <p:nvSpPr>
          <p:cNvPr id="3" name="TextBox 2"/>
          <p:cNvSpPr txBox="1"/>
          <p:nvPr/>
        </p:nvSpPr>
        <p:spPr>
          <a:xfrm>
            <a:off x="304800" y="1108770"/>
            <a:ext cx="8534400" cy="5016758"/>
          </a:xfrm>
          <a:prstGeom prst="rect">
            <a:avLst/>
          </a:prstGeom>
          <a:noFill/>
        </p:spPr>
        <p:txBody>
          <a:bodyPr wrap="square" rtlCol="0">
            <a:spAutoFit/>
          </a:bodyPr>
          <a:lstStyle/>
          <a:p>
            <a:pPr algn="just"/>
            <a:r>
              <a:rPr lang="en-US" sz="3200" dirty="0" smtClean="0"/>
              <a:t>According to molecular orbital theory, when two or more atomic </a:t>
            </a:r>
            <a:r>
              <a:rPr lang="en-US" sz="3200" dirty="0" err="1" smtClean="0"/>
              <a:t>orbitals</a:t>
            </a:r>
            <a:r>
              <a:rPr lang="en-US" sz="3200" dirty="0" smtClean="0"/>
              <a:t> are combined, two or more molecular </a:t>
            </a:r>
            <a:r>
              <a:rPr lang="en-US" sz="3200" dirty="0" err="1" smtClean="0"/>
              <a:t>orbitals</a:t>
            </a:r>
            <a:r>
              <a:rPr lang="en-US" sz="3200" dirty="0" smtClean="0"/>
              <a:t> are formed.</a:t>
            </a:r>
          </a:p>
          <a:p>
            <a:pPr algn="just"/>
            <a:endParaRPr lang="en-US" sz="3200" dirty="0" smtClean="0"/>
          </a:p>
          <a:p>
            <a:pPr algn="just"/>
            <a:r>
              <a:rPr lang="en-US" sz="3200" dirty="0" smtClean="0"/>
              <a:t>1.	Bonding molecular orbital: which has 	lower energy than that of atomic </a:t>
            </a:r>
            <a:r>
              <a:rPr lang="en-US" sz="3200" dirty="0" err="1" smtClean="0"/>
              <a:t>orbitals</a:t>
            </a:r>
            <a:r>
              <a:rPr lang="en-US" sz="3200" dirty="0" smtClean="0"/>
              <a:t>.</a:t>
            </a:r>
          </a:p>
          <a:p>
            <a:pPr marL="514350" indent="-514350" algn="just">
              <a:buAutoNum type="arabicPeriod"/>
            </a:pPr>
            <a:endParaRPr lang="en-US" sz="3200" dirty="0" smtClean="0"/>
          </a:p>
          <a:p>
            <a:pPr algn="just"/>
            <a:r>
              <a:rPr lang="en-US" sz="3200" dirty="0" smtClean="0"/>
              <a:t>2. 	</a:t>
            </a:r>
            <a:r>
              <a:rPr lang="en-US" sz="3200" dirty="0" err="1" smtClean="0"/>
              <a:t>Antibonding</a:t>
            </a:r>
            <a:r>
              <a:rPr lang="en-US" sz="3200" dirty="0" smtClean="0"/>
              <a:t> molecular orbital: which has 	higher energy than that of atomic 	</a:t>
            </a:r>
            <a:r>
              <a:rPr lang="en-US" sz="3200" dirty="0" err="1" smtClean="0"/>
              <a:t>orbitals</a:t>
            </a:r>
            <a:r>
              <a:rPr lang="en-US" sz="3200" dirty="0" smtClean="0"/>
              <a:t>.</a:t>
            </a:r>
          </a:p>
        </p:txBody>
      </p:sp>
      <p:sp>
        <p:nvSpPr>
          <p:cNvPr id="4" name="Date Placeholder 3"/>
          <p:cNvSpPr>
            <a:spLocks noGrp="1"/>
          </p:cNvSpPr>
          <p:nvPr>
            <p:ph type="dt" sz="half" idx="10"/>
          </p:nvPr>
        </p:nvSpPr>
        <p:spPr/>
        <p:txBody>
          <a:bodyPr/>
          <a:lstStyle/>
          <a:p>
            <a:fld id="{AC137757-74C0-4F7E-8582-31825CA0D4D8}" type="datetime1">
              <a:rPr lang="en-US" smtClean="0"/>
              <a:pPr/>
              <a:t>27-Apr-22</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Dr. S. K. Hasan, ITM, GIDA</a:t>
            </a:r>
            <a:endParaRPr lang="en-US"/>
          </a:p>
        </p:txBody>
      </p:sp>
      <p:pic>
        <p:nvPicPr>
          <p:cNvPr id="1026" name="Picture 2" descr="C:\Users\skh\Desktop\logo ITM.jpg"/>
          <p:cNvPicPr>
            <a:picLocks noChangeAspect="1" noChangeArrowheads="1"/>
          </p:cNvPicPr>
          <p:nvPr/>
        </p:nvPicPr>
        <p:blipFill>
          <a:blip r:embed="rId2"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3">
                                            <p:txEl>
                                              <p:pRg st="0" end="0"/>
                                            </p:txEl>
                                          </p:spTgt>
                                        </p:tgtEl>
                                        <p:attrNameLst>
                                          <p:attrName>ppt_c</p:attrName>
                                        </p:attrNameLst>
                                      </p:cBhvr>
                                      <p:to>
                                        <a:srgbClr val="FFFF00"/>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3">
                                            <p:txEl>
                                              <p:pRg st="2" end="2"/>
                                            </p:txEl>
                                          </p:spTgt>
                                        </p:tgtEl>
                                        <p:attrNameLst>
                                          <p:attrName>ppt_c</p:attrName>
                                        </p:attrNameLst>
                                      </p:cBhvr>
                                      <p:to>
                                        <a:srgbClr val="FFFF00"/>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subTnLst>
                                    <p:animClr>
                                      <p:cBhvr override="childStyle">
                                        <p:cTn dur="1" fill="hold" display="0" masterRel="nextClick" afterEffect="1"/>
                                        <p:tgtEl>
                                          <p:spTgt spid="3">
                                            <p:txEl>
                                              <p:pRg st="4" end="4"/>
                                            </p:txEl>
                                          </p:spTgt>
                                        </p:tgtEl>
                                        <p:attrNameLst>
                                          <p:attrName>ppt_c</p:attrName>
                                        </p:attrNameLst>
                                      </p:cBhvr>
                                      <p:to>
                                        <a:srgbClr val="FFFF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
        <p:nvSpPr>
          <p:cNvPr id="6" name="TextBox 5"/>
          <p:cNvSpPr txBox="1"/>
          <p:nvPr/>
        </p:nvSpPr>
        <p:spPr>
          <a:xfrm>
            <a:off x="304800" y="381000"/>
            <a:ext cx="8839200" cy="4647426"/>
          </a:xfrm>
          <a:prstGeom prst="rect">
            <a:avLst/>
          </a:prstGeom>
          <a:noFill/>
        </p:spPr>
        <p:txBody>
          <a:bodyPr wrap="square" rtlCol="0">
            <a:spAutoFit/>
          </a:bodyPr>
          <a:lstStyle/>
          <a:p>
            <a:pPr marL="514350" indent="-514350">
              <a:buAutoNum type="arabicPeriod" startAt="7"/>
            </a:pPr>
            <a:r>
              <a:rPr lang="en-US" sz="2800" dirty="0" smtClean="0"/>
              <a:t>Move like swarm</a:t>
            </a:r>
          </a:p>
          <a:p>
            <a:pPr marL="514350" indent="-514350">
              <a:buAutoNum type="arabicPeriod" startAt="7"/>
            </a:pPr>
            <a:endParaRPr lang="en-US" sz="2800" dirty="0" smtClean="0"/>
          </a:p>
          <a:p>
            <a:pPr marL="514350" indent="-514350">
              <a:buAutoNum type="arabicPeriod" startAt="7"/>
            </a:pPr>
            <a:endParaRPr lang="en-US" sz="2800" dirty="0" smtClean="0"/>
          </a:p>
          <a:p>
            <a:pPr marL="514350" indent="-514350">
              <a:buAutoNum type="arabicPeriod" startAt="7"/>
            </a:pPr>
            <a:endParaRPr lang="en-US" sz="2800" dirty="0" smtClean="0"/>
          </a:p>
          <a:p>
            <a:pPr marL="514350" indent="-514350"/>
            <a:r>
              <a:rPr lang="en-US" sz="2800" dirty="0" smtClean="0"/>
              <a:t>Examples</a:t>
            </a:r>
          </a:p>
          <a:p>
            <a:pPr marL="514350" indent="-514350"/>
            <a:r>
              <a:rPr lang="en-US" sz="2800" dirty="0" err="1" smtClean="0"/>
              <a:t>Methoxy</a:t>
            </a:r>
            <a:r>
              <a:rPr lang="en-US" sz="2800" dirty="0" smtClean="0"/>
              <a:t> </a:t>
            </a:r>
            <a:r>
              <a:rPr lang="en-US" sz="2800" dirty="0" err="1" smtClean="0"/>
              <a:t>Cinnamic</a:t>
            </a:r>
            <a:r>
              <a:rPr lang="en-US" sz="2800" dirty="0" smtClean="0"/>
              <a:t>    Acid CH</a:t>
            </a:r>
            <a:r>
              <a:rPr lang="en-US" sz="2800" baseline="-25000" dirty="0" smtClean="0"/>
              <a:t>3</a:t>
            </a:r>
            <a:r>
              <a:rPr lang="en-US" sz="2800" dirty="0" smtClean="0"/>
              <a:t>O-         -CH=CH-COOH</a:t>
            </a:r>
          </a:p>
          <a:p>
            <a:pPr marL="514350" indent="-514350"/>
            <a:endParaRPr lang="en-US" sz="2800" dirty="0" smtClean="0"/>
          </a:p>
          <a:p>
            <a:pPr marL="514350" indent="-514350"/>
            <a:r>
              <a:rPr lang="en-US" sz="2800" dirty="0" smtClean="0"/>
              <a:t>P-</a:t>
            </a:r>
            <a:r>
              <a:rPr lang="en-US" sz="2800" dirty="0" err="1" smtClean="0"/>
              <a:t>azoxyanisole</a:t>
            </a:r>
            <a:r>
              <a:rPr lang="en-US" sz="2800" dirty="0" smtClean="0"/>
              <a:t>       CH</a:t>
            </a:r>
            <a:r>
              <a:rPr lang="en-US" sz="2800" baseline="-25000" dirty="0" smtClean="0"/>
              <a:t>3</a:t>
            </a:r>
            <a:r>
              <a:rPr lang="en-US" sz="2800" dirty="0" smtClean="0"/>
              <a:t>O-         -N=N-         -OCH</a:t>
            </a:r>
            <a:r>
              <a:rPr lang="en-US" sz="2800" baseline="-25000" dirty="0" smtClean="0"/>
              <a:t>3</a:t>
            </a:r>
          </a:p>
          <a:p>
            <a:pPr marL="514350" indent="-514350"/>
            <a:r>
              <a:rPr lang="en-US" sz="2800" dirty="0" smtClean="0"/>
              <a:t>     </a:t>
            </a:r>
            <a:r>
              <a:rPr lang="en-US" sz="4400" dirty="0" smtClean="0"/>
              <a:t> </a:t>
            </a:r>
            <a:r>
              <a:rPr lang="en-US" sz="2800" dirty="0" smtClean="0"/>
              <a:t>                                                  O</a:t>
            </a:r>
          </a:p>
          <a:p>
            <a:pPr marL="514350" indent="-514350"/>
            <a:r>
              <a:rPr lang="en-US" sz="2800" dirty="0" err="1" smtClean="0"/>
              <a:t>Cholestric</a:t>
            </a:r>
            <a:r>
              <a:rPr lang="en-US" sz="2800" dirty="0" smtClean="0"/>
              <a:t> Benzoate    C</a:t>
            </a:r>
            <a:r>
              <a:rPr lang="en-US" sz="2800" baseline="-25000" dirty="0" smtClean="0"/>
              <a:t>6</a:t>
            </a:r>
            <a:r>
              <a:rPr lang="en-US" sz="2800" dirty="0" smtClean="0"/>
              <a:t>H</a:t>
            </a:r>
            <a:r>
              <a:rPr lang="en-US" sz="2800" baseline="-25000" dirty="0" smtClean="0"/>
              <a:t>5</a:t>
            </a:r>
            <a:r>
              <a:rPr lang="en-US" sz="2800" dirty="0" smtClean="0"/>
              <a:t>COOC</a:t>
            </a:r>
            <a:r>
              <a:rPr lang="en-US" sz="2800" baseline="-25000" dirty="0" smtClean="0"/>
              <a:t>27</a:t>
            </a:r>
            <a:r>
              <a:rPr lang="en-US" sz="2800" dirty="0" smtClean="0"/>
              <a:t>H</a:t>
            </a:r>
            <a:r>
              <a:rPr lang="en-US" sz="2800" baseline="-25000" dirty="0" smtClean="0"/>
              <a:t>45</a:t>
            </a:r>
            <a:endParaRPr lang="en-US" sz="2800" baseline="-25000" dirty="0"/>
          </a:p>
        </p:txBody>
      </p:sp>
      <p:pic>
        <p:nvPicPr>
          <p:cNvPr id="3074" name="Picture 2" descr="C:\Users\skh\Desktop\swarm-bees.jpg"/>
          <p:cNvPicPr>
            <a:picLocks noChangeAspect="1" noChangeArrowheads="1"/>
          </p:cNvPicPr>
          <p:nvPr/>
        </p:nvPicPr>
        <p:blipFill>
          <a:blip r:embed="rId2" cstate="print"/>
          <a:srcRect/>
          <a:stretch>
            <a:fillRect/>
          </a:stretch>
        </p:blipFill>
        <p:spPr bwMode="auto">
          <a:xfrm>
            <a:off x="5029200" y="228600"/>
            <a:ext cx="2514600" cy="1675352"/>
          </a:xfrm>
          <a:prstGeom prst="rect">
            <a:avLst/>
          </a:prstGeom>
          <a:noFill/>
        </p:spPr>
      </p:pic>
      <p:pic>
        <p:nvPicPr>
          <p:cNvPr id="8" name="Picture 2" descr="C:\Users\skh\Desktop\logo ITM.jpg"/>
          <p:cNvPicPr>
            <a:picLocks noChangeAspect="1" noChangeArrowheads="1"/>
          </p:cNvPicPr>
          <p:nvPr/>
        </p:nvPicPr>
        <p:blipFill>
          <a:blip r:embed="rId3" cstate="print"/>
          <a:srcRect/>
          <a:stretch>
            <a:fillRect/>
          </a:stretch>
        </p:blipFill>
        <p:spPr bwMode="auto">
          <a:xfrm>
            <a:off x="8307279" y="1"/>
            <a:ext cx="836721" cy="762000"/>
          </a:xfrm>
          <a:prstGeom prst="rect">
            <a:avLst/>
          </a:prstGeom>
          <a:noFill/>
        </p:spPr>
      </p:pic>
      <p:sp>
        <p:nvSpPr>
          <p:cNvPr id="9" name="Hexagon 8"/>
          <p:cNvSpPr/>
          <p:nvPr/>
        </p:nvSpPr>
        <p:spPr>
          <a:xfrm>
            <a:off x="5562600" y="2484120"/>
            <a:ext cx="838200" cy="685800"/>
          </a:xfrm>
          <a:prstGeom prst="hexagon">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791200" y="2590800"/>
            <a:ext cx="381000" cy="4572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tx1"/>
                </a:solidFill>
              </a:ln>
            </a:endParaRPr>
          </a:p>
        </p:txBody>
      </p:sp>
      <p:sp>
        <p:nvSpPr>
          <p:cNvPr id="11" name="Hexagon 10"/>
          <p:cNvSpPr/>
          <p:nvPr/>
        </p:nvSpPr>
        <p:spPr>
          <a:xfrm>
            <a:off x="4572000" y="3337560"/>
            <a:ext cx="838200" cy="685800"/>
          </a:xfrm>
          <a:prstGeom prst="hexagon">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800600" y="3429000"/>
            <a:ext cx="381000" cy="4572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tx1"/>
                </a:solidFill>
              </a:ln>
            </a:endParaRPr>
          </a:p>
        </p:txBody>
      </p:sp>
      <p:sp>
        <p:nvSpPr>
          <p:cNvPr id="16" name="Hexagon 15"/>
          <p:cNvSpPr/>
          <p:nvPr/>
        </p:nvSpPr>
        <p:spPr>
          <a:xfrm>
            <a:off x="6400800" y="3337560"/>
            <a:ext cx="838200" cy="685800"/>
          </a:xfrm>
          <a:prstGeom prst="hexagon">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629400" y="3429000"/>
            <a:ext cx="381000" cy="4572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tx1"/>
                </a:solidFill>
              </a:ln>
            </a:endParaRPr>
          </a:p>
        </p:txBody>
      </p:sp>
      <p:cxnSp>
        <p:nvCxnSpPr>
          <p:cNvPr id="19" name="Straight Arrow Connector 18"/>
          <p:cNvCxnSpPr/>
          <p:nvPr/>
        </p:nvCxnSpPr>
        <p:spPr>
          <a:xfrm>
            <a:off x="6096000" y="3733800"/>
            <a:ext cx="0" cy="381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6" name="Hexagon 5"/>
          <p:cNvSpPr/>
          <p:nvPr/>
        </p:nvSpPr>
        <p:spPr>
          <a:xfrm>
            <a:off x="3581400" y="1539240"/>
            <a:ext cx="838200" cy="685800"/>
          </a:xfrm>
          <a:prstGeom prst="hexagon">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810000" y="1630680"/>
            <a:ext cx="381000" cy="4572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tx1"/>
                </a:solidFill>
              </a:ln>
            </a:endParaRPr>
          </a:p>
        </p:txBody>
      </p:sp>
      <p:sp>
        <p:nvSpPr>
          <p:cNvPr id="8" name="TextBox 7"/>
          <p:cNvSpPr txBox="1"/>
          <p:nvPr/>
        </p:nvSpPr>
        <p:spPr>
          <a:xfrm>
            <a:off x="1143000" y="1600200"/>
            <a:ext cx="7848600" cy="523220"/>
          </a:xfrm>
          <a:prstGeom prst="rect">
            <a:avLst/>
          </a:prstGeom>
          <a:noFill/>
        </p:spPr>
        <p:txBody>
          <a:bodyPr wrap="square" rtlCol="0">
            <a:spAutoFit/>
          </a:bodyPr>
          <a:lstStyle/>
          <a:p>
            <a:r>
              <a:rPr lang="en-US" sz="2800" dirty="0" smtClean="0"/>
              <a:t>                   Y–         – X –         –Y’ 	</a:t>
            </a:r>
            <a:endParaRPr lang="en-US" dirty="0"/>
          </a:p>
        </p:txBody>
      </p:sp>
      <p:sp>
        <p:nvSpPr>
          <p:cNvPr id="9" name="Hexagon 8"/>
          <p:cNvSpPr/>
          <p:nvPr/>
        </p:nvSpPr>
        <p:spPr>
          <a:xfrm>
            <a:off x="5257800" y="1539240"/>
            <a:ext cx="838200" cy="685800"/>
          </a:xfrm>
          <a:prstGeom prst="hexagon">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486400" y="1630680"/>
            <a:ext cx="381000" cy="4572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tx1"/>
                </a:solidFill>
              </a:ln>
            </a:endParaRPr>
          </a:p>
        </p:txBody>
      </p:sp>
      <p:sp>
        <p:nvSpPr>
          <p:cNvPr id="11" name="TextBox 10"/>
          <p:cNvSpPr txBox="1"/>
          <p:nvPr/>
        </p:nvSpPr>
        <p:spPr>
          <a:xfrm>
            <a:off x="609600" y="2743200"/>
            <a:ext cx="7848600" cy="1231106"/>
          </a:xfrm>
          <a:prstGeom prst="rect">
            <a:avLst/>
          </a:prstGeom>
          <a:noFill/>
        </p:spPr>
        <p:txBody>
          <a:bodyPr wrap="square" rtlCol="0">
            <a:spAutoFit/>
          </a:bodyPr>
          <a:lstStyle/>
          <a:p>
            <a:r>
              <a:rPr lang="en-US" sz="2800" dirty="0" smtClean="0"/>
              <a:t>X = </a:t>
            </a:r>
            <a:r>
              <a:rPr lang="en-US" sz="2800" dirty="0" err="1" smtClean="0"/>
              <a:t>Azo</a:t>
            </a:r>
            <a:r>
              <a:rPr lang="en-US" sz="2800" dirty="0" smtClean="0"/>
              <a:t> –N=N–,  </a:t>
            </a:r>
            <a:r>
              <a:rPr lang="en-US" sz="2800" dirty="0" err="1" smtClean="0"/>
              <a:t>Azoxy</a:t>
            </a:r>
            <a:r>
              <a:rPr lang="en-US" sz="2800" dirty="0" smtClean="0"/>
              <a:t> </a:t>
            </a:r>
            <a:r>
              <a:rPr lang="en-US" sz="2800" dirty="0" smtClean="0"/>
              <a:t>–N=N</a:t>
            </a:r>
            <a:r>
              <a:rPr lang="en-US" sz="2800" dirty="0" smtClean="0"/>
              <a:t>–	Ester –O–C–</a:t>
            </a:r>
            <a:endParaRPr lang="en-US" sz="900" dirty="0" smtClean="0"/>
          </a:p>
          <a:p>
            <a:endParaRPr lang="en-US" dirty="0" smtClean="0"/>
          </a:p>
          <a:p>
            <a:r>
              <a:rPr lang="en-US" dirty="0" smtClean="0"/>
              <a:t>		</a:t>
            </a:r>
            <a:r>
              <a:rPr lang="en-US" sz="2800" dirty="0" smtClean="0"/>
              <a:t>		         O                        </a:t>
            </a:r>
            <a:r>
              <a:rPr lang="en-US" sz="2800" dirty="0" err="1" smtClean="0"/>
              <a:t>O</a:t>
            </a:r>
            <a:endParaRPr lang="en-US" sz="2800" dirty="0"/>
          </a:p>
        </p:txBody>
      </p:sp>
      <p:cxnSp>
        <p:nvCxnSpPr>
          <p:cNvPr id="13" name="Straight Arrow Connector 12"/>
          <p:cNvCxnSpPr/>
          <p:nvPr/>
        </p:nvCxnSpPr>
        <p:spPr>
          <a:xfrm>
            <a:off x="5334000" y="3200400"/>
            <a:ext cx="0" cy="381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001000" y="3276600"/>
            <a:ext cx="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924800" y="3276600"/>
            <a:ext cx="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09600" y="4114800"/>
            <a:ext cx="7848600" cy="1569660"/>
          </a:xfrm>
          <a:prstGeom prst="rect">
            <a:avLst/>
          </a:prstGeom>
          <a:noFill/>
        </p:spPr>
        <p:txBody>
          <a:bodyPr wrap="square" rtlCol="0">
            <a:spAutoFit/>
          </a:bodyPr>
          <a:lstStyle/>
          <a:p>
            <a:r>
              <a:rPr lang="en-US" sz="2800" dirty="0" smtClean="0"/>
              <a:t>Unsaturated       –CH=CH–       –C</a:t>
            </a:r>
            <a:r>
              <a:rPr lang="en-US" sz="4000" dirty="0" smtClean="0">
                <a:sym typeface="Symbol"/>
              </a:rPr>
              <a:t></a:t>
            </a:r>
            <a:r>
              <a:rPr lang="en-US" sz="2800" dirty="0" smtClean="0">
                <a:sym typeface="Symbol"/>
              </a:rPr>
              <a:t>C</a:t>
            </a:r>
            <a:r>
              <a:rPr lang="en-US" sz="4000" dirty="0" smtClean="0"/>
              <a:t>–</a:t>
            </a:r>
          </a:p>
          <a:p>
            <a:r>
              <a:rPr lang="en-US" sz="2800" dirty="0" smtClean="0"/>
              <a:t>Y and Y’ are small groups or side chain</a:t>
            </a:r>
            <a:endParaRPr lang="en-US" sz="2800" dirty="0" smtClean="0"/>
          </a:p>
          <a:p>
            <a:r>
              <a:rPr lang="en-US" sz="2800" dirty="0" smtClean="0"/>
              <a:t> </a:t>
            </a:r>
            <a:endParaRPr lang="en-US" sz="2800" dirty="0"/>
          </a:p>
        </p:txBody>
      </p:sp>
      <p:pic>
        <p:nvPicPr>
          <p:cNvPr id="19" name="Picture 2" descr="C:\Users\skh\Desktop\logo ITM.jpg"/>
          <p:cNvPicPr>
            <a:picLocks noChangeAspect="1" noChangeArrowheads="1"/>
          </p:cNvPicPr>
          <p:nvPr/>
        </p:nvPicPr>
        <p:blipFill>
          <a:blip r:embed="rId2"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5" name="TextBox 4"/>
          <p:cNvSpPr txBox="1"/>
          <p:nvPr/>
        </p:nvSpPr>
        <p:spPr>
          <a:xfrm>
            <a:off x="0" y="-76200"/>
            <a:ext cx="9144000" cy="3339376"/>
          </a:xfrm>
          <a:prstGeom prst="rect">
            <a:avLst/>
          </a:prstGeom>
          <a:noFill/>
        </p:spPr>
        <p:txBody>
          <a:bodyPr wrap="square" rtlCol="0">
            <a:spAutoFit/>
          </a:bodyPr>
          <a:lstStyle/>
          <a:p>
            <a:r>
              <a:rPr lang="en-US" sz="3200" b="1" dirty="0" smtClean="0">
                <a:solidFill>
                  <a:srgbClr val="FFFF00"/>
                </a:solidFill>
              </a:rPr>
              <a:t>Mesogen</a:t>
            </a:r>
          </a:p>
          <a:p>
            <a:endParaRPr lang="en-US" sz="1100" dirty="0" smtClean="0"/>
          </a:p>
          <a:p>
            <a:r>
              <a:rPr lang="en-US" sz="2800" dirty="0" smtClean="0"/>
              <a:t>Mesogen is the fundamental unit of Liquid Crystal that includes structural order in the crystal. </a:t>
            </a:r>
          </a:p>
          <a:p>
            <a:r>
              <a:rPr lang="en-US" sz="2800" dirty="0" smtClean="0"/>
              <a:t>A liquid crystal molecule consists of a rigid moiety and one or more flexible parts.</a:t>
            </a:r>
          </a:p>
          <a:p>
            <a:r>
              <a:rPr lang="en-US" sz="2800" dirty="0" smtClean="0"/>
              <a:t>The rigid </a:t>
            </a:r>
            <a:r>
              <a:rPr lang="en-US" sz="2800" dirty="0" smtClean="0"/>
              <a:t>p</a:t>
            </a:r>
            <a:r>
              <a:rPr lang="en-US" sz="2800" dirty="0" smtClean="0"/>
              <a:t>art aligns molecule in one direction, whereas flexible parts induce fluidity in the liquid crystal.</a:t>
            </a:r>
            <a:endParaRPr lang="en-US" sz="2800" dirty="0"/>
          </a:p>
        </p:txBody>
      </p:sp>
      <p:pic>
        <p:nvPicPr>
          <p:cNvPr id="4098" name="Picture 2" descr="C:\Users\skh\Desktop\Cyanobiphenyls.png"/>
          <p:cNvPicPr>
            <a:picLocks noChangeAspect="1" noChangeArrowheads="1"/>
          </p:cNvPicPr>
          <p:nvPr/>
        </p:nvPicPr>
        <p:blipFill>
          <a:blip r:embed="rId2" cstate="print"/>
          <a:srcRect/>
          <a:stretch>
            <a:fillRect/>
          </a:stretch>
        </p:blipFill>
        <p:spPr bwMode="auto">
          <a:xfrm>
            <a:off x="457200" y="3276600"/>
            <a:ext cx="8038885" cy="2971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 name="TextBox 7"/>
          <p:cNvSpPr txBox="1"/>
          <p:nvPr/>
        </p:nvSpPr>
        <p:spPr>
          <a:xfrm>
            <a:off x="533400" y="6381690"/>
            <a:ext cx="7772400" cy="400110"/>
          </a:xfrm>
          <a:prstGeom prst="rect">
            <a:avLst/>
          </a:prstGeom>
          <a:solidFill>
            <a:srgbClr val="002060"/>
          </a:solidFill>
        </p:spPr>
        <p:txBody>
          <a:bodyPr wrap="square" rtlCol="0">
            <a:spAutoFit/>
          </a:bodyPr>
          <a:lstStyle/>
          <a:p>
            <a:r>
              <a:rPr lang="en-US" sz="2000" b="1" dirty="0" smtClean="0"/>
              <a:t>            Rod Like      				        Disc Like</a:t>
            </a:r>
            <a:endParaRPr lang="en-US" sz="2000" b="1" dirty="0"/>
          </a:p>
        </p:txBody>
      </p:sp>
      <p:pic>
        <p:nvPicPr>
          <p:cNvPr id="9" name="Picture 2" descr="C:\Users\skh\Desktop\logo ITM.jpg"/>
          <p:cNvPicPr>
            <a:picLocks noChangeAspect="1" noChangeArrowheads="1"/>
          </p:cNvPicPr>
          <p:nvPr/>
        </p:nvPicPr>
        <p:blipFill>
          <a:blip r:embed="rId3" cstate="print"/>
          <a:srcRect/>
          <a:stretch>
            <a:fillRect/>
          </a:stretch>
        </p:blipFill>
        <p:spPr bwMode="auto">
          <a:xfrm>
            <a:off x="8382000" y="1"/>
            <a:ext cx="762000" cy="693952"/>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graphicFrame>
        <p:nvGraphicFramePr>
          <p:cNvPr id="7" name="Diagram 6"/>
          <p:cNvGraphicFramePr/>
          <p:nvPr/>
        </p:nvGraphicFramePr>
        <p:xfrm>
          <a:off x="152400" y="304800"/>
          <a:ext cx="89916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ight Arrow 8"/>
          <p:cNvSpPr/>
          <p:nvPr/>
        </p:nvSpPr>
        <p:spPr>
          <a:xfrm>
            <a:off x="914400" y="609600"/>
            <a:ext cx="6705600" cy="990600"/>
          </a:xfrm>
          <a:prstGeom prst="rightArrow">
            <a:avLst>
              <a:gd name="adj1" fmla="val 50000"/>
              <a:gd name="adj2" fmla="val 110000"/>
            </a:avLst>
          </a:prstGeom>
          <a:solidFill>
            <a:srgbClr val="C00000"/>
          </a:solidFill>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Temperature</a:t>
            </a:r>
            <a:endParaRPr lang="en-US" b="1" dirty="0">
              <a:solidFill>
                <a:schemeClr val="tx1"/>
              </a:solidFill>
            </a:endParaRPr>
          </a:p>
        </p:txBody>
      </p:sp>
      <p:sp>
        <p:nvSpPr>
          <p:cNvPr id="11" name="Left Arrow 10"/>
          <p:cNvSpPr/>
          <p:nvPr/>
        </p:nvSpPr>
        <p:spPr>
          <a:xfrm>
            <a:off x="838200" y="5638800"/>
            <a:ext cx="6629400" cy="914400"/>
          </a:xfrm>
          <a:prstGeom prst="leftArrow">
            <a:avLst>
              <a:gd name="adj1" fmla="val 50000"/>
              <a:gd name="adj2" fmla="val 112000"/>
            </a:avLst>
          </a:prstGeom>
          <a:solidFill>
            <a:srgbClr val="00B0F0"/>
          </a:solid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Temperature</a:t>
            </a:r>
            <a:endParaRPr lang="en-US" sz="3200" b="1" dirty="0">
              <a:solidFill>
                <a:schemeClr val="tx1"/>
              </a:solidFill>
            </a:endParaRPr>
          </a:p>
        </p:txBody>
      </p:sp>
      <p:sp>
        <p:nvSpPr>
          <p:cNvPr id="12" name="TextBox 11"/>
          <p:cNvSpPr txBox="1"/>
          <p:nvPr/>
        </p:nvSpPr>
        <p:spPr>
          <a:xfrm>
            <a:off x="609600" y="5334001"/>
            <a:ext cx="8534400" cy="457200"/>
          </a:xfrm>
          <a:prstGeom prst="rect">
            <a:avLst/>
          </a:prstGeom>
          <a:noFill/>
        </p:spPr>
        <p:txBody>
          <a:bodyPr wrap="square" rtlCol="0">
            <a:spAutoFit/>
          </a:bodyPr>
          <a:lstStyle/>
          <a:p>
            <a:r>
              <a:rPr lang="en-US" sz="2400" b="1" dirty="0" smtClean="0"/>
              <a:t>Solid			   Turbid Liquid               Clear Liquid</a:t>
            </a:r>
            <a:endParaRPr lang="en-US" sz="2400" b="1" dirty="0"/>
          </a:p>
        </p:txBody>
      </p:sp>
      <p:pic>
        <p:nvPicPr>
          <p:cNvPr id="10" name="Picture 2" descr="C:\Users\skh\Desktop\logo ITM.jpg"/>
          <p:cNvPicPr>
            <a:picLocks noChangeAspect="1" noChangeArrowheads="1"/>
          </p:cNvPicPr>
          <p:nvPr/>
        </p:nvPicPr>
        <p:blipFill>
          <a:blip r:embed="rId7"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TextBox 4"/>
          <p:cNvSpPr txBox="1"/>
          <p:nvPr/>
        </p:nvSpPr>
        <p:spPr>
          <a:xfrm>
            <a:off x="228600" y="152400"/>
            <a:ext cx="7848600" cy="646331"/>
          </a:xfrm>
          <a:prstGeom prst="rect">
            <a:avLst/>
          </a:prstGeom>
          <a:noFill/>
        </p:spPr>
        <p:txBody>
          <a:bodyPr wrap="square" rtlCol="0">
            <a:spAutoFit/>
          </a:bodyPr>
          <a:lstStyle/>
          <a:p>
            <a:r>
              <a:rPr lang="en-US" sz="3600" b="1" dirty="0" smtClean="0">
                <a:solidFill>
                  <a:srgbClr val="00B0F0"/>
                </a:solidFill>
              </a:rPr>
              <a:t>Liquid Crystal</a:t>
            </a:r>
            <a:endParaRPr lang="en-US" sz="3600" b="1" dirty="0">
              <a:solidFill>
                <a:srgbClr val="00B0F0"/>
              </a:solidFill>
            </a:endParaRPr>
          </a:p>
        </p:txBody>
      </p:sp>
      <p:pic>
        <p:nvPicPr>
          <p:cNvPr id="6" name="Picture 2" descr="C:\Users\skh\Desktop\logo ITM.jpg"/>
          <p:cNvPicPr>
            <a:picLocks noChangeAspect="1" noChangeArrowheads="1"/>
          </p:cNvPicPr>
          <p:nvPr/>
        </p:nvPicPr>
        <p:blipFill>
          <a:blip r:embed="rId2" cstate="print"/>
          <a:srcRect/>
          <a:stretch>
            <a:fillRect/>
          </a:stretch>
        </p:blipFill>
        <p:spPr bwMode="auto">
          <a:xfrm>
            <a:off x="8307279" y="1"/>
            <a:ext cx="836721" cy="762000"/>
          </a:xfrm>
          <a:prstGeom prst="rect">
            <a:avLst/>
          </a:prstGeom>
          <a:noFill/>
        </p:spPr>
      </p:pic>
      <p:sp>
        <p:nvSpPr>
          <p:cNvPr id="9" name="Rectangle 8"/>
          <p:cNvSpPr/>
          <p:nvPr/>
        </p:nvSpPr>
        <p:spPr>
          <a:xfrm>
            <a:off x="228600" y="4648200"/>
            <a:ext cx="2286000" cy="1938992"/>
          </a:xfrm>
          <a:prstGeom prst="rect">
            <a:avLst/>
          </a:prstGeom>
        </p:spPr>
        <p:txBody>
          <a:bodyPr wrap="square">
            <a:spAutoFit/>
          </a:bodyPr>
          <a:lstStyle/>
          <a:p>
            <a:pPr algn="ctr"/>
            <a:r>
              <a:rPr lang="en-US" sz="2400" b="1" dirty="0" smtClean="0">
                <a:solidFill>
                  <a:srgbClr val="FFFF00"/>
                </a:solidFill>
              </a:rPr>
              <a:t>Crystal</a:t>
            </a:r>
          </a:p>
          <a:p>
            <a:pPr algn="ctr"/>
            <a:r>
              <a:rPr lang="en-US" sz="2400" b="1" dirty="0" smtClean="0">
                <a:solidFill>
                  <a:srgbClr val="FFFF00"/>
                </a:solidFill>
              </a:rPr>
              <a:t>(Solid)</a:t>
            </a:r>
            <a:endParaRPr lang="en-US" sz="2400" b="1" dirty="0" smtClean="0">
              <a:solidFill>
                <a:srgbClr val="FFFF00"/>
              </a:solidFill>
            </a:endParaRPr>
          </a:p>
          <a:p>
            <a:pPr algn="ctr"/>
            <a:r>
              <a:rPr lang="en-US" sz="2400" dirty="0" smtClean="0"/>
              <a:t>Positional and </a:t>
            </a:r>
            <a:r>
              <a:rPr lang="en-US" sz="2400" dirty="0" err="1" smtClean="0"/>
              <a:t>orientational</a:t>
            </a:r>
            <a:r>
              <a:rPr lang="en-US" sz="2400" dirty="0" smtClean="0"/>
              <a:t> </a:t>
            </a:r>
            <a:r>
              <a:rPr lang="en-US" sz="2400" dirty="0" smtClean="0"/>
              <a:t>order both</a:t>
            </a:r>
            <a:endParaRPr lang="en-US" sz="2400" dirty="0"/>
          </a:p>
        </p:txBody>
      </p:sp>
      <p:sp>
        <p:nvSpPr>
          <p:cNvPr id="10" name="Rectangle 9"/>
          <p:cNvSpPr/>
          <p:nvPr/>
        </p:nvSpPr>
        <p:spPr>
          <a:xfrm>
            <a:off x="2971800" y="4983540"/>
            <a:ext cx="2819400" cy="1569660"/>
          </a:xfrm>
          <a:prstGeom prst="rect">
            <a:avLst/>
          </a:prstGeom>
        </p:spPr>
        <p:txBody>
          <a:bodyPr wrap="square">
            <a:spAutoFit/>
          </a:bodyPr>
          <a:lstStyle/>
          <a:p>
            <a:pPr algn="ctr"/>
            <a:r>
              <a:rPr lang="en-US" sz="2400" b="1" dirty="0" smtClean="0">
                <a:solidFill>
                  <a:srgbClr val="FFFF00"/>
                </a:solidFill>
              </a:rPr>
              <a:t>Liquid Crystal</a:t>
            </a:r>
          </a:p>
          <a:p>
            <a:pPr algn="ctr"/>
            <a:r>
              <a:rPr lang="en-US" sz="2400" dirty="0" smtClean="0"/>
              <a:t>No Positional order but has </a:t>
            </a:r>
            <a:r>
              <a:rPr lang="en-US" sz="2400" dirty="0" err="1" smtClean="0"/>
              <a:t>orientational</a:t>
            </a:r>
            <a:r>
              <a:rPr lang="en-US" sz="2400" dirty="0" smtClean="0"/>
              <a:t> order </a:t>
            </a:r>
            <a:endParaRPr lang="en-US" sz="2400" dirty="0"/>
          </a:p>
        </p:txBody>
      </p:sp>
      <p:sp>
        <p:nvSpPr>
          <p:cNvPr id="11" name="Rectangle 10"/>
          <p:cNvSpPr/>
          <p:nvPr/>
        </p:nvSpPr>
        <p:spPr>
          <a:xfrm>
            <a:off x="5867400" y="5029200"/>
            <a:ext cx="2895600" cy="1569660"/>
          </a:xfrm>
          <a:prstGeom prst="rect">
            <a:avLst/>
          </a:prstGeom>
        </p:spPr>
        <p:txBody>
          <a:bodyPr wrap="square">
            <a:spAutoFit/>
          </a:bodyPr>
          <a:lstStyle/>
          <a:p>
            <a:pPr algn="ctr"/>
            <a:r>
              <a:rPr lang="en-US" sz="2400" b="1" dirty="0" smtClean="0">
                <a:solidFill>
                  <a:srgbClr val="FFFF00"/>
                </a:solidFill>
              </a:rPr>
              <a:t>Liquid</a:t>
            </a:r>
          </a:p>
          <a:p>
            <a:pPr algn="ctr"/>
            <a:r>
              <a:rPr lang="en-US" sz="2400" dirty="0" smtClean="0"/>
              <a:t>Neither Positional nor </a:t>
            </a:r>
          </a:p>
          <a:p>
            <a:pPr algn="ctr"/>
            <a:r>
              <a:rPr lang="en-US" sz="2400" dirty="0" err="1" smtClean="0"/>
              <a:t>orientational</a:t>
            </a:r>
            <a:r>
              <a:rPr lang="en-US" sz="2400" dirty="0" smtClean="0"/>
              <a:t> order</a:t>
            </a:r>
            <a:endParaRPr lang="en-US" sz="2400" dirty="0"/>
          </a:p>
        </p:txBody>
      </p:sp>
      <p:pic>
        <p:nvPicPr>
          <p:cNvPr id="5122" name="Picture 2"/>
          <p:cNvPicPr>
            <a:picLocks noChangeAspect="1" noChangeArrowheads="1"/>
          </p:cNvPicPr>
          <p:nvPr/>
        </p:nvPicPr>
        <p:blipFill>
          <a:blip r:embed="rId3" cstate="print"/>
          <a:srcRect/>
          <a:stretch>
            <a:fillRect/>
          </a:stretch>
        </p:blipFill>
        <p:spPr bwMode="auto">
          <a:xfrm>
            <a:off x="304800" y="1295400"/>
            <a:ext cx="8153400" cy="3295650"/>
          </a:xfrm>
          <a:prstGeom prst="rect">
            <a:avLst/>
          </a:prstGeom>
          <a:noFill/>
          <a:ln w="9525">
            <a:noFill/>
            <a:miter lim="800000"/>
            <a:headEnd/>
            <a:tailEnd/>
          </a:ln>
        </p:spPr>
      </p:pic>
    </p:spTree>
  </p:cSld>
  <p:clrMapOvr>
    <a:masterClrMapping/>
  </p:clrMapOvr>
  <p:transition spd="med">
    <p:wheel spokes="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6" name="Rectangle 5"/>
          <p:cNvSpPr/>
          <p:nvPr/>
        </p:nvSpPr>
        <p:spPr>
          <a:xfrm>
            <a:off x="76200" y="228600"/>
            <a:ext cx="8915400" cy="6924973"/>
          </a:xfrm>
          <a:prstGeom prst="rect">
            <a:avLst/>
          </a:prstGeom>
        </p:spPr>
        <p:txBody>
          <a:bodyPr wrap="square">
            <a:spAutoFit/>
          </a:bodyPr>
          <a:lstStyle/>
          <a:p>
            <a:pPr algn="just"/>
            <a:r>
              <a:rPr lang="en-US" sz="3200" b="1" dirty="0" smtClean="0">
                <a:solidFill>
                  <a:srgbClr val="FFFF00"/>
                </a:solidFill>
              </a:rPr>
              <a:t>Classification of Liquid Crystals </a:t>
            </a:r>
          </a:p>
          <a:p>
            <a:pPr algn="just"/>
            <a:r>
              <a:rPr lang="en-US" sz="2800" dirty="0" smtClean="0"/>
              <a:t>			</a:t>
            </a:r>
          </a:p>
          <a:p>
            <a:pPr algn="just"/>
            <a:r>
              <a:rPr lang="en-US" sz="2800" dirty="0" smtClean="0"/>
              <a:t>Liquid crystals show </a:t>
            </a:r>
          </a:p>
          <a:p>
            <a:pPr algn="just"/>
            <a:endParaRPr lang="en-US" sz="2800" dirty="0" smtClean="0"/>
          </a:p>
          <a:p>
            <a:pPr algn="just"/>
            <a:r>
              <a:rPr lang="en-US" sz="3200" b="1" dirty="0" err="1" smtClean="0">
                <a:solidFill>
                  <a:srgbClr val="FFFF00"/>
                </a:solidFill>
              </a:rPr>
              <a:t>Thermotropic</a:t>
            </a:r>
            <a:r>
              <a:rPr lang="en-US" sz="3200" b="1" dirty="0" smtClean="0">
                <a:solidFill>
                  <a:srgbClr val="FFFF00"/>
                </a:solidFill>
              </a:rPr>
              <a:t> </a:t>
            </a:r>
            <a:r>
              <a:rPr lang="en-US" sz="3200" b="1" dirty="0" err="1" smtClean="0">
                <a:solidFill>
                  <a:srgbClr val="FFFF00"/>
                </a:solidFill>
              </a:rPr>
              <a:t>behaviour</a:t>
            </a:r>
            <a:r>
              <a:rPr lang="en-US" sz="3200" dirty="0" smtClean="0"/>
              <a:t> </a:t>
            </a:r>
            <a:r>
              <a:rPr lang="en-US" sz="2800" dirty="0" smtClean="0"/>
              <a:t>	</a:t>
            </a:r>
          </a:p>
          <a:p>
            <a:pPr algn="just"/>
            <a:endParaRPr lang="en-US" sz="2800" dirty="0" smtClean="0"/>
          </a:p>
          <a:p>
            <a:pPr algn="just"/>
            <a:r>
              <a:rPr lang="en-US" sz="3200" dirty="0" err="1" smtClean="0"/>
              <a:t>Thermotropic</a:t>
            </a:r>
            <a:r>
              <a:rPr lang="en-US" sz="3200" dirty="0" smtClean="0"/>
              <a:t> </a:t>
            </a:r>
            <a:r>
              <a:rPr lang="en-US" sz="3200" dirty="0" err="1" smtClean="0"/>
              <a:t>behaviour</a:t>
            </a:r>
            <a:r>
              <a:rPr lang="en-US" sz="3200" dirty="0" smtClean="0"/>
              <a:t> means the compounds are liquid crystalline within a defined temperature range, below this range compounds are crystalline and above it compounds are isotropic liquids. </a:t>
            </a:r>
            <a:r>
              <a:rPr lang="en-US" sz="3200" dirty="0" err="1" smtClean="0"/>
              <a:t>Thermotropic</a:t>
            </a:r>
            <a:r>
              <a:rPr lang="en-US" sz="3200" dirty="0" smtClean="0"/>
              <a:t> liquid crystalline compounds also require no solvent. </a:t>
            </a:r>
          </a:p>
          <a:p>
            <a:pPr algn="just"/>
            <a:endParaRPr lang="en-US" sz="2800" dirty="0" smtClean="0"/>
          </a:p>
          <a:p>
            <a:pPr algn="just"/>
            <a:endParaRPr lang="en-US" sz="2800" dirty="0" smtClean="0"/>
          </a:p>
          <a:p>
            <a:pPr algn="just"/>
            <a:endParaRPr lang="en-US" sz="2000" dirty="0" smtClean="0"/>
          </a:p>
        </p:txBody>
      </p:sp>
      <p:pic>
        <p:nvPicPr>
          <p:cNvPr id="7" name="Picture 2" descr="C:\Users\skh\Desktop\logo ITM.jpg"/>
          <p:cNvPicPr>
            <a:picLocks noChangeAspect="1" noChangeArrowheads="1"/>
          </p:cNvPicPr>
          <p:nvPr/>
        </p:nvPicPr>
        <p:blipFill>
          <a:blip r:embed="rId2"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5" name="Rectangle 4"/>
          <p:cNvSpPr/>
          <p:nvPr/>
        </p:nvSpPr>
        <p:spPr>
          <a:xfrm>
            <a:off x="228600" y="228600"/>
            <a:ext cx="8610600" cy="5755422"/>
          </a:xfrm>
          <a:prstGeom prst="rect">
            <a:avLst/>
          </a:prstGeom>
        </p:spPr>
        <p:txBody>
          <a:bodyPr wrap="square">
            <a:spAutoFit/>
          </a:bodyPr>
          <a:lstStyle/>
          <a:p>
            <a:pPr algn="just"/>
            <a:r>
              <a:rPr lang="en-US" sz="3200" b="1" dirty="0" err="1" smtClean="0">
                <a:solidFill>
                  <a:srgbClr val="FFFF00"/>
                </a:solidFill>
              </a:rPr>
              <a:t>Lyotropic</a:t>
            </a:r>
            <a:r>
              <a:rPr lang="en-US" sz="3200" b="1" dirty="0" smtClean="0">
                <a:solidFill>
                  <a:srgbClr val="FFFF00"/>
                </a:solidFill>
              </a:rPr>
              <a:t> </a:t>
            </a:r>
            <a:r>
              <a:rPr lang="en-US" sz="3200" b="1" dirty="0" err="1" smtClean="0">
                <a:solidFill>
                  <a:srgbClr val="FFFF00"/>
                </a:solidFill>
              </a:rPr>
              <a:t>behaviour</a:t>
            </a:r>
            <a:r>
              <a:rPr lang="en-US" sz="2800" dirty="0" smtClean="0"/>
              <a:t>	 </a:t>
            </a:r>
          </a:p>
          <a:p>
            <a:pPr algn="just"/>
            <a:endParaRPr lang="en-US" sz="2800" dirty="0" smtClean="0"/>
          </a:p>
          <a:p>
            <a:pPr algn="just"/>
            <a:r>
              <a:rPr lang="en-US" sz="2800" dirty="0" err="1" smtClean="0"/>
              <a:t>Lyotropic</a:t>
            </a:r>
            <a:r>
              <a:rPr lang="en-US" sz="2800" dirty="0" smtClean="0"/>
              <a:t> liquid crystals are dependent on solvents.</a:t>
            </a:r>
          </a:p>
          <a:p>
            <a:pPr algn="just"/>
            <a:endParaRPr lang="en-US" sz="2800" dirty="0" smtClean="0"/>
          </a:p>
          <a:p>
            <a:pPr algn="just"/>
            <a:r>
              <a:rPr lang="en-US" sz="2800" dirty="0" err="1" smtClean="0"/>
              <a:t>Lyophilic</a:t>
            </a:r>
            <a:r>
              <a:rPr lang="en-US" sz="2800" dirty="0" smtClean="0"/>
              <a:t> (solvent loving) and </a:t>
            </a:r>
          </a:p>
          <a:p>
            <a:pPr algn="just"/>
            <a:r>
              <a:rPr lang="en-US" sz="2800" dirty="0" err="1" smtClean="0"/>
              <a:t>Lyophobic</a:t>
            </a:r>
            <a:r>
              <a:rPr lang="en-US" sz="2800" dirty="0" smtClean="0"/>
              <a:t> (solvent hating)</a:t>
            </a:r>
          </a:p>
          <a:p>
            <a:pPr algn="just"/>
            <a:endParaRPr lang="en-US" sz="2800" dirty="0" smtClean="0"/>
          </a:p>
          <a:p>
            <a:pPr algn="just"/>
            <a:r>
              <a:rPr lang="en-US" sz="2800" b="1" dirty="0" err="1" smtClean="0">
                <a:solidFill>
                  <a:srgbClr val="FFFF00"/>
                </a:solidFill>
              </a:rPr>
              <a:t>Amphiphilic</a:t>
            </a:r>
            <a:r>
              <a:rPr lang="en-US" sz="2800" dirty="0" smtClean="0"/>
              <a:t> Liquid Crystal are both </a:t>
            </a:r>
            <a:r>
              <a:rPr lang="en-US" sz="2800" dirty="0" err="1" smtClean="0"/>
              <a:t>lyophilic</a:t>
            </a:r>
            <a:r>
              <a:rPr lang="en-US" sz="2800" dirty="0" smtClean="0"/>
              <a:t> and </a:t>
            </a:r>
            <a:r>
              <a:rPr lang="en-US" sz="2800" dirty="0" err="1" smtClean="0"/>
              <a:t>lyophobic</a:t>
            </a:r>
            <a:r>
              <a:rPr lang="en-US" sz="2800" dirty="0" smtClean="0"/>
              <a:t>.</a:t>
            </a:r>
          </a:p>
          <a:p>
            <a:pPr algn="just"/>
            <a:endParaRPr lang="en-US" sz="2800" dirty="0" smtClean="0"/>
          </a:p>
          <a:p>
            <a:pPr algn="just"/>
            <a:r>
              <a:rPr lang="en-US" sz="2800" dirty="0" err="1" smtClean="0"/>
              <a:t>Lyotropic</a:t>
            </a:r>
            <a:r>
              <a:rPr lang="en-US" sz="2800" dirty="0" smtClean="0"/>
              <a:t> LCs have a polar head group attached to </a:t>
            </a:r>
            <a:r>
              <a:rPr lang="en-US" sz="2800" dirty="0" err="1" smtClean="0"/>
              <a:t>nonpolar</a:t>
            </a:r>
            <a:r>
              <a:rPr lang="en-US" sz="2800" dirty="0" smtClean="0"/>
              <a:t> chain</a:t>
            </a:r>
          </a:p>
          <a:p>
            <a:pPr algn="just"/>
            <a:r>
              <a:rPr lang="en-US" sz="2800" dirty="0" smtClean="0"/>
              <a:t>Examples biological membranes, cell membranes, </a:t>
            </a:r>
          </a:p>
        </p:txBody>
      </p:sp>
      <p:pic>
        <p:nvPicPr>
          <p:cNvPr id="6" name="Picture 2" descr="C:\Users\skh\Desktop\logo ITM.jpg"/>
          <p:cNvPicPr>
            <a:picLocks noChangeAspect="1" noChangeArrowheads="1"/>
          </p:cNvPicPr>
          <p:nvPr/>
        </p:nvPicPr>
        <p:blipFill>
          <a:blip r:embed="rId2"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a:xfrm>
            <a:off x="3124200" y="6400800"/>
            <a:ext cx="2895600" cy="365125"/>
          </a:xfrm>
        </p:spPr>
        <p:txBody>
          <a:bodyPr/>
          <a:lstStyle/>
          <a:p>
            <a:r>
              <a:rPr lang="en-US" smtClean="0"/>
              <a:t>Dr. S. K. Hasan, ITM, GIDA</a:t>
            </a:r>
            <a:endParaRPr lang="en-US"/>
          </a:p>
        </p:txBody>
      </p:sp>
      <p:sp>
        <p:nvSpPr>
          <p:cNvPr id="4" name="Slide Number Placeholder 3"/>
          <p:cNvSpPr>
            <a:spLocks noGrp="1"/>
          </p:cNvSpPr>
          <p:nvPr>
            <p:ph type="sldNum" sz="quarter" idx="12"/>
          </p:nvPr>
        </p:nvSpPr>
        <p:spPr>
          <a:xfrm>
            <a:off x="8153400" y="6400800"/>
            <a:ext cx="762000" cy="365125"/>
          </a:xfrm>
        </p:spPr>
        <p:txBody>
          <a:bodyPr/>
          <a:lstStyle/>
          <a:p>
            <a:fld id="{B6F15528-21DE-4FAA-801E-634DDDAF4B2B}" type="slidenum">
              <a:rPr lang="en-US" smtClean="0"/>
              <a:pPr/>
              <a:t>17</a:t>
            </a:fld>
            <a:endParaRPr lang="en-US"/>
          </a:p>
        </p:txBody>
      </p:sp>
      <p:graphicFrame>
        <p:nvGraphicFramePr>
          <p:cNvPr id="5" name="Diagram 4"/>
          <p:cNvGraphicFramePr/>
          <p:nvPr/>
        </p:nvGraphicFramePr>
        <p:xfrm>
          <a:off x="304800" y="228600"/>
          <a:ext cx="84582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2" descr="C:\Users\skh\Desktop\logo ITM.jpg"/>
          <p:cNvPicPr>
            <a:picLocks noChangeAspect="1" noChangeArrowheads="1"/>
          </p:cNvPicPr>
          <p:nvPr/>
        </p:nvPicPr>
        <p:blipFill>
          <a:blip r:embed="rId7"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pPr algn="just"/>
            <a:r>
              <a:rPr lang="en-US" dirty="0" smtClean="0"/>
              <a:t>Dr. S. K. Hasan, ITM, GIDA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
        <p:nvSpPr>
          <p:cNvPr id="5" name="Rectangle 4"/>
          <p:cNvSpPr/>
          <p:nvPr/>
        </p:nvSpPr>
        <p:spPr>
          <a:xfrm>
            <a:off x="304800" y="1219200"/>
            <a:ext cx="6019800" cy="5262979"/>
          </a:xfrm>
          <a:prstGeom prst="rect">
            <a:avLst/>
          </a:prstGeom>
        </p:spPr>
        <p:txBody>
          <a:bodyPr wrap="square">
            <a:spAutoFit/>
          </a:bodyPr>
          <a:lstStyle/>
          <a:p>
            <a:pPr algn="just"/>
            <a:r>
              <a:rPr lang="en-US" sz="2800" dirty="0" smtClean="0"/>
              <a:t>There are mainly </a:t>
            </a:r>
            <a:r>
              <a:rPr lang="en-US" sz="2800" dirty="0" smtClean="0"/>
              <a:t>three types of liquid crystal: </a:t>
            </a:r>
          </a:p>
          <a:p>
            <a:pPr marL="514350" indent="-514350" algn="just">
              <a:buAutoNum type="arabicPeriod"/>
            </a:pPr>
            <a:r>
              <a:rPr lang="en-US" sz="2800" dirty="0" err="1" smtClean="0"/>
              <a:t>Nematic</a:t>
            </a:r>
            <a:r>
              <a:rPr lang="en-US" sz="2800" dirty="0" smtClean="0"/>
              <a:t>, </a:t>
            </a:r>
          </a:p>
          <a:p>
            <a:pPr marL="514350" indent="-514350" algn="just">
              <a:buAutoNum type="arabicPeriod"/>
            </a:pPr>
            <a:r>
              <a:rPr lang="en-US" sz="2800" dirty="0" err="1" smtClean="0"/>
              <a:t>Smectic</a:t>
            </a:r>
            <a:r>
              <a:rPr lang="en-US" sz="2800" dirty="0" smtClean="0"/>
              <a:t> and </a:t>
            </a:r>
          </a:p>
          <a:p>
            <a:pPr marL="514350" indent="-514350" algn="just">
              <a:buAutoNum type="arabicPeriod"/>
            </a:pPr>
            <a:r>
              <a:rPr lang="en-US" sz="2800" dirty="0" err="1" smtClean="0"/>
              <a:t>Cholesteric</a:t>
            </a:r>
            <a:r>
              <a:rPr lang="en-US" sz="2800" dirty="0" smtClean="0"/>
              <a:t>. </a:t>
            </a:r>
          </a:p>
          <a:p>
            <a:pPr marL="514350" indent="-514350" algn="just">
              <a:buAutoNum type="arabicPeriod"/>
            </a:pPr>
            <a:endParaRPr lang="en-US" sz="2800" dirty="0" smtClean="0"/>
          </a:p>
          <a:p>
            <a:pPr marL="514350" indent="-514350" algn="just"/>
            <a:r>
              <a:rPr lang="en-US" sz="2800" dirty="0" smtClean="0"/>
              <a:t>In </a:t>
            </a:r>
            <a:r>
              <a:rPr lang="en-US" sz="2800" dirty="0" smtClean="0"/>
              <a:t>the liquid crystalline phase, </a:t>
            </a:r>
            <a:r>
              <a:rPr lang="en-US" sz="2800" dirty="0" smtClean="0"/>
              <a:t>the </a:t>
            </a:r>
          </a:p>
          <a:p>
            <a:pPr marL="514350" indent="-514350" algn="just"/>
            <a:r>
              <a:rPr lang="en-US" sz="2800" dirty="0" smtClean="0"/>
              <a:t>vector </a:t>
            </a:r>
            <a:r>
              <a:rPr lang="en-US" sz="2800" dirty="0" smtClean="0"/>
              <a:t>about </a:t>
            </a:r>
            <a:r>
              <a:rPr lang="en-US" sz="2800" dirty="0" smtClean="0"/>
              <a:t>which the </a:t>
            </a:r>
            <a:r>
              <a:rPr lang="en-US" sz="2800" dirty="0" smtClean="0"/>
              <a:t>molecules </a:t>
            </a:r>
            <a:endParaRPr lang="en-US" sz="2800" dirty="0" smtClean="0"/>
          </a:p>
          <a:p>
            <a:pPr marL="514350" indent="-514350" algn="just"/>
            <a:r>
              <a:rPr lang="en-US" sz="2800" dirty="0" smtClean="0"/>
              <a:t>are preferentially oriented</a:t>
            </a:r>
            <a:r>
              <a:rPr lang="en-US" sz="2800" dirty="0" smtClean="0"/>
              <a:t>, </a:t>
            </a:r>
            <a:r>
              <a:rPr lang="en-US" sz="2800" b="1" u="sng" dirty="0" smtClean="0"/>
              <a:t>n</a:t>
            </a:r>
            <a:r>
              <a:rPr lang="en-US" sz="2800" dirty="0" smtClean="0"/>
              <a:t>, </a:t>
            </a:r>
            <a:r>
              <a:rPr lang="en-US" sz="2800" dirty="0" smtClean="0"/>
              <a:t>is </a:t>
            </a:r>
          </a:p>
          <a:p>
            <a:pPr marL="514350" indent="-514350" algn="just"/>
            <a:r>
              <a:rPr lang="en-US" sz="2800" dirty="0" smtClean="0"/>
              <a:t>known as </a:t>
            </a:r>
            <a:r>
              <a:rPr lang="en-US" sz="2800" dirty="0" smtClean="0"/>
              <a:t>the "director". The </a:t>
            </a:r>
            <a:r>
              <a:rPr lang="en-US" sz="2800" dirty="0" smtClean="0"/>
              <a:t>long </a:t>
            </a:r>
          </a:p>
          <a:p>
            <a:pPr marL="514350" indent="-514350" algn="just"/>
            <a:r>
              <a:rPr lang="en-US" sz="2800" dirty="0" smtClean="0"/>
              <a:t>axes of the </a:t>
            </a:r>
            <a:r>
              <a:rPr lang="en-US" sz="2800" dirty="0" smtClean="0"/>
              <a:t>molecules will </a:t>
            </a:r>
            <a:r>
              <a:rPr lang="en-US" sz="2800" dirty="0" smtClean="0"/>
              <a:t> tend </a:t>
            </a:r>
            <a:r>
              <a:rPr lang="en-US" sz="2800" dirty="0" smtClean="0"/>
              <a:t>to </a:t>
            </a:r>
            <a:endParaRPr lang="en-US" sz="2800" dirty="0" smtClean="0"/>
          </a:p>
          <a:p>
            <a:pPr marL="514350" indent="-514350" algn="just"/>
            <a:r>
              <a:rPr lang="en-US" sz="2800" dirty="0" smtClean="0"/>
              <a:t>align </a:t>
            </a:r>
            <a:r>
              <a:rPr lang="en-US" sz="2800" dirty="0" smtClean="0"/>
              <a:t>in this direction.</a:t>
            </a:r>
            <a:endParaRPr lang="en-US" sz="2800" dirty="0"/>
          </a:p>
        </p:txBody>
      </p:sp>
      <p:sp>
        <p:nvSpPr>
          <p:cNvPr id="7" name="TextBox 6"/>
          <p:cNvSpPr txBox="1"/>
          <p:nvPr/>
        </p:nvSpPr>
        <p:spPr>
          <a:xfrm>
            <a:off x="685800" y="457200"/>
            <a:ext cx="7924800" cy="584775"/>
          </a:xfrm>
          <a:prstGeom prst="rect">
            <a:avLst/>
          </a:prstGeom>
          <a:noFill/>
        </p:spPr>
        <p:txBody>
          <a:bodyPr wrap="square" rtlCol="0">
            <a:spAutoFit/>
          </a:bodyPr>
          <a:lstStyle/>
          <a:p>
            <a:r>
              <a:rPr lang="en-US" sz="3200" b="1" dirty="0" smtClean="0">
                <a:solidFill>
                  <a:srgbClr val="FFFF00"/>
                </a:solidFill>
              </a:rPr>
              <a:t>Types of Liquid Crystal</a:t>
            </a:r>
            <a:endParaRPr lang="en-US" sz="3200" b="1" dirty="0">
              <a:solidFill>
                <a:srgbClr val="FFFF00"/>
              </a:solidFill>
            </a:endParaRPr>
          </a:p>
        </p:txBody>
      </p:sp>
      <p:pic>
        <p:nvPicPr>
          <p:cNvPr id="2050" name="Picture 2" descr="C:\Users\skh\Desktop\intro_fig2.4.png"/>
          <p:cNvPicPr>
            <a:picLocks noChangeAspect="1" noChangeArrowheads="1"/>
          </p:cNvPicPr>
          <p:nvPr/>
        </p:nvPicPr>
        <p:blipFill>
          <a:blip r:embed="rId2" cstate="print"/>
          <a:srcRect/>
          <a:stretch>
            <a:fillRect/>
          </a:stretch>
        </p:blipFill>
        <p:spPr bwMode="auto">
          <a:xfrm>
            <a:off x="5943600" y="2133599"/>
            <a:ext cx="2971800" cy="314324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2" descr="C:\Users\skh\Desktop\logo ITM.jpg"/>
          <p:cNvPicPr>
            <a:picLocks noChangeAspect="1" noChangeArrowheads="1"/>
          </p:cNvPicPr>
          <p:nvPr/>
        </p:nvPicPr>
        <p:blipFill>
          <a:blip r:embed="rId3"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
        <p:nvSpPr>
          <p:cNvPr id="5" name="Rectangle 4"/>
          <p:cNvSpPr/>
          <p:nvPr/>
        </p:nvSpPr>
        <p:spPr>
          <a:xfrm>
            <a:off x="228600" y="76200"/>
            <a:ext cx="6934200" cy="6124754"/>
          </a:xfrm>
          <a:prstGeom prst="rect">
            <a:avLst/>
          </a:prstGeom>
        </p:spPr>
        <p:txBody>
          <a:bodyPr wrap="square">
            <a:spAutoFit/>
          </a:bodyPr>
          <a:lstStyle/>
          <a:p>
            <a:pPr marL="514350" indent="-514350" algn="just">
              <a:buAutoNum type="arabicPeriod"/>
            </a:pPr>
            <a:r>
              <a:rPr lang="en-US" sz="2800" b="1" dirty="0" err="1" smtClean="0">
                <a:solidFill>
                  <a:srgbClr val="FFFF00"/>
                </a:solidFill>
              </a:rPr>
              <a:t>Nematic</a:t>
            </a:r>
            <a:endParaRPr lang="en-US" sz="2800" b="1" dirty="0" smtClean="0">
              <a:solidFill>
                <a:srgbClr val="FFFF00"/>
              </a:solidFill>
            </a:endParaRPr>
          </a:p>
          <a:p>
            <a:pPr marL="514350" indent="-514350" algn="just">
              <a:buAutoNum type="arabicPeriod"/>
            </a:pPr>
            <a:endParaRPr lang="en-US" sz="2800" dirty="0" smtClean="0"/>
          </a:p>
          <a:p>
            <a:pPr marL="514350" indent="-514350" algn="just"/>
            <a:r>
              <a:rPr lang="en-US" sz="2800" dirty="0" smtClean="0"/>
              <a:t>One of the most common LC phases is the </a:t>
            </a:r>
          </a:p>
          <a:p>
            <a:pPr marL="514350" indent="-514350" algn="just"/>
            <a:r>
              <a:rPr lang="en-US" sz="2800" dirty="0" err="1" smtClean="0"/>
              <a:t>nematic</a:t>
            </a:r>
            <a:r>
              <a:rPr lang="en-US" sz="2800" dirty="0" smtClean="0"/>
              <a:t>. The word </a:t>
            </a:r>
            <a:r>
              <a:rPr lang="en-US" sz="2800" i="1" dirty="0" err="1" smtClean="0"/>
              <a:t>nematic</a:t>
            </a:r>
            <a:r>
              <a:rPr lang="en-US" sz="2800" dirty="0" smtClean="0"/>
              <a:t> comes from </a:t>
            </a:r>
          </a:p>
          <a:p>
            <a:pPr marL="514350" indent="-514350" algn="just"/>
            <a:r>
              <a:rPr lang="en-US" sz="2800" dirty="0" smtClean="0"/>
              <a:t>the Greek-</a:t>
            </a:r>
            <a:r>
              <a:rPr lang="en-US" sz="2800" i="1" dirty="0" err="1" smtClean="0"/>
              <a:t>nema</a:t>
            </a:r>
            <a:r>
              <a:rPr lang="en-US" sz="2800" dirty="0" smtClean="0"/>
              <a:t>), which means "thread".</a:t>
            </a:r>
          </a:p>
          <a:p>
            <a:pPr marL="514350" indent="-514350" algn="just"/>
            <a:endParaRPr lang="en-US" sz="2800" dirty="0" smtClean="0"/>
          </a:p>
          <a:p>
            <a:pPr marL="514350" indent="-514350" algn="just"/>
            <a:r>
              <a:rPr lang="en-US" sz="2800" dirty="0" smtClean="0"/>
              <a:t>1.	</a:t>
            </a:r>
            <a:r>
              <a:rPr lang="en-US" sz="2800" dirty="0" smtClean="0"/>
              <a:t>A</a:t>
            </a:r>
            <a:r>
              <a:rPr lang="en-US" sz="2800" dirty="0" smtClean="0"/>
              <a:t> </a:t>
            </a:r>
            <a:r>
              <a:rPr lang="en-US" sz="2800" dirty="0" err="1" smtClean="0"/>
              <a:t>nematic</a:t>
            </a:r>
            <a:r>
              <a:rPr lang="en-US" sz="2800" dirty="0" smtClean="0"/>
              <a:t> phase, the </a:t>
            </a:r>
            <a:r>
              <a:rPr lang="en-US" sz="2800" i="1" dirty="0" err="1" smtClean="0"/>
              <a:t>calamitic</a:t>
            </a:r>
            <a:r>
              <a:rPr lang="en-US" sz="2800" dirty="0" smtClean="0"/>
              <a:t> or rod </a:t>
            </a:r>
          </a:p>
          <a:p>
            <a:pPr marL="514350" indent="-514350" algn="just"/>
            <a:r>
              <a:rPr lang="en-US" sz="2800" dirty="0" smtClean="0"/>
              <a:t>	shaped </a:t>
            </a:r>
            <a:r>
              <a:rPr lang="en-US" sz="2800" dirty="0" smtClean="0"/>
              <a:t>organic molecules </a:t>
            </a:r>
            <a:endParaRPr lang="en-US" sz="2800" dirty="0" smtClean="0"/>
          </a:p>
          <a:p>
            <a:pPr marL="514350" indent="-514350" algn="just">
              <a:buAutoNum type="arabicPeriod" startAt="2"/>
            </a:pPr>
            <a:r>
              <a:rPr lang="en-US" sz="2800" dirty="0" smtClean="0"/>
              <a:t>H</a:t>
            </a:r>
            <a:r>
              <a:rPr lang="en-US" sz="2800" dirty="0" smtClean="0"/>
              <a:t>ave </a:t>
            </a:r>
            <a:r>
              <a:rPr lang="en-US" sz="2800" dirty="0" smtClean="0"/>
              <a:t>no </a:t>
            </a:r>
            <a:r>
              <a:rPr lang="en-US" sz="2800" dirty="0" smtClean="0"/>
              <a:t>positional </a:t>
            </a:r>
            <a:r>
              <a:rPr lang="en-US" sz="2800" dirty="0" smtClean="0"/>
              <a:t>order, but they self-align to have </a:t>
            </a:r>
            <a:r>
              <a:rPr lang="en-US" sz="2800" dirty="0" smtClean="0"/>
              <a:t>long-range </a:t>
            </a:r>
            <a:r>
              <a:rPr lang="en-US" sz="2800" dirty="0" smtClean="0"/>
              <a:t>directional order</a:t>
            </a:r>
            <a:r>
              <a:rPr lang="en-US" sz="2800" dirty="0" smtClean="0"/>
              <a:t>.</a:t>
            </a:r>
          </a:p>
          <a:p>
            <a:pPr marL="514350" indent="-514350" algn="just">
              <a:buAutoNum type="arabicPeriod" startAt="2"/>
            </a:pPr>
            <a:r>
              <a:rPr lang="en-US" sz="2800" dirty="0" smtClean="0"/>
              <a:t>Point in same direction</a:t>
            </a:r>
          </a:p>
          <a:p>
            <a:pPr marL="514350" indent="-514350" algn="just">
              <a:buAutoNum type="arabicPeriod" startAt="2"/>
            </a:pPr>
            <a:r>
              <a:rPr lang="en-US" sz="2800" dirty="0" smtClean="0"/>
              <a:t>Start and stop at different position</a:t>
            </a:r>
          </a:p>
          <a:p>
            <a:pPr marL="514350" indent="-514350" algn="just">
              <a:buAutoNum type="arabicPeriod" startAt="2"/>
            </a:pPr>
            <a:r>
              <a:rPr lang="en-US" sz="2800" dirty="0" smtClean="0"/>
              <a:t>Thread Like</a:t>
            </a:r>
            <a:endParaRPr lang="en-US" sz="2800" dirty="0"/>
          </a:p>
        </p:txBody>
      </p:sp>
      <p:pic>
        <p:nvPicPr>
          <p:cNvPr id="6" name="Picture 3" descr="https://upload.wikimedia.org/wikipedia/commons/thumb/8/80/LiquidCrystal-MesogenOrder-Nematic.jpg/120px-LiquidCrystal-MesogenOrder-Nematic.jpg">
            <a:hlinkClick r:id="rId2"/>
          </p:cNvPr>
          <p:cNvPicPr>
            <a:picLocks noChangeAspect="1" noChangeArrowheads="1"/>
          </p:cNvPicPr>
          <p:nvPr/>
        </p:nvPicPr>
        <p:blipFill>
          <a:blip r:embed="rId3" cstate="print"/>
          <a:srcRect/>
          <a:stretch>
            <a:fillRect/>
          </a:stretch>
        </p:blipFill>
        <p:spPr bwMode="auto">
          <a:xfrm>
            <a:off x="7162800" y="1981200"/>
            <a:ext cx="1848254" cy="2895600"/>
          </a:xfrm>
          <a:prstGeom prst="rect">
            <a:avLst/>
          </a:prstGeom>
          <a:noFill/>
        </p:spPr>
      </p:pic>
      <p:pic>
        <p:nvPicPr>
          <p:cNvPr id="7" name="Picture 2" descr="C:\Users\skh\Desktop\logo ITM.jpg"/>
          <p:cNvPicPr>
            <a:picLocks noChangeAspect="1" noChangeArrowheads="1"/>
          </p:cNvPicPr>
          <p:nvPr/>
        </p:nvPicPr>
        <p:blipFill>
          <a:blip r:embed="rId4"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
            <a:ext cx="8229600" cy="6555641"/>
          </a:xfrm>
          <a:prstGeom prst="rect">
            <a:avLst/>
          </a:prstGeom>
        </p:spPr>
        <p:txBody>
          <a:bodyPr wrap="square">
            <a:spAutoFit/>
          </a:bodyPr>
          <a:lstStyle/>
          <a:p>
            <a:pPr algn="just"/>
            <a:r>
              <a:rPr lang="en-US" sz="2800" dirty="0" smtClean="0"/>
              <a:t>When a large number of atomic </a:t>
            </a:r>
            <a:r>
              <a:rPr lang="en-US" sz="2800" dirty="0" err="1" smtClean="0"/>
              <a:t>orbitals</a:t>
            </a:r>
            <a:r>
              <a:rPr lang="en-US" sz="2800" dirty="0" smtClean="0"/>
              <a:t> are combined, two sets of very closely packed atomic </a:t>
            </a:r>
            <a:r>
              <a:rPr lang="en-US" sz="2800" dirty="0" err="1" smtClean="0"/>
              <a:t>orbitals</a:t>
            </a:r>
            <a:r>
              <a:rPr lang="en-US" sz="2800" dirty="0" smtClean="0"/>
              <a:t> are formed. These sets of closely packed atomic </a:t>
            </a:r>
            <a:r>
              <a:rPr lang="en-US" sz="2800" dirty="0" err="1" smtClean="0"/>
              <a:t>orbitals</a:t>
            </a:r>
            <a:r>
              <a:rPr lang="en-US" sz="2800" dirty="0" smtClean="0"/>
              <a:t> are </a:t>
            </a:r>
            <a:r>
              <a:rPr lang="en-US" sz="2800" dirty="0" err="1" smtClean="0"/>
              <a:t>caleed</a:t>
            </a:r>
            <a:r>
              <a:rPr lang="en-US" sz="2800" dirty="0" smtClean="0"/>
              <a:t> as Bands. These are of two types.</a:t>
            </a:r>
          </a:p>
          <a:p>
            <a:pPr algn="just"/>
            <a:endParaRPr lang="en-US" sz="2800" dirty="0" smtClean="0"/>
          </a:p>
          <a:p>
            <a:pPr marL="342900" indent="-342900" algn="just">
              <a:buAutoNum type="arabicPeriod"/>
            </a:pPr>
            <a:r>
              <a:rPr lang="en-US" sz="2800" b="1" dirty="0" smtClean="0">
                <a:solidFill>
                  <a:srgbClr val="FFFF00"/>
                </a:solidFill>
              </a:rPr>
              <a:t>Valence Band:</a:t>
            </a:r>
            <a:r>
              <a:rPr lang="en-US" sz="2800" dirty="0" smtClean="0"/>
              <a:t>	It is completely filled and 				has lower energy.</a:t>
            </a:r>
          </a:p>
          <a:p>
            <a:pPr marL="342900" indent="-342900" algn="just">
              <a:buAutoNum type="arabicPeriod"/>
            </a:pPr>
            <a:r>
              <a:rPr lang="en-US" sz="2800" b="1" dirty="0" smtClean="0">
                <a:solidFill>
                  <a:srgbClr val="FFFF00"/>
                </a:solidFill>
              </a:rPr>
              <a:t>Conduction Band:</a:t>
            </a:r>
            <a:r>
              <a:rPr lang="en-US" sz="2800" dirty="0" smtClean="0"/>
              <a:t>	It is vacant and has higher 				energy.</a:t>
            </a:r>
          </a:p>
          <a:p>
            <a:pPr marL="342900" indent="-342900" algn="just"/>
            <a:endParaRPr lang="en-US" sz="2800" dirty="0" smtClean="0"/>
          </a:p>
          <a:p>
            <a:pPr marL="342900" indent="-342900" algn="just"/>
            <a:r>
              <a:rPr lang="en-US" sz="2800" b="1" dirty="0" smtClean="0">
                <a:solidFill>
                  <a:srgbClr val="F98BF1"/>
                </a:solidFill>
              </a:rPr>
              <a:t>Energy Gap (Forbidden Zone):</a:t>
            </a:r>
            <a:r>
              <a:rPr lang="en-US" sz="2800" dirty="0" smtClean="0"/>
              <a:t>	</a:t>
            </a:r>
          </a:p>
          <a:p>
            <a:pPr marL="342900" indent="-342900" algn="just"/>
            <a:r>
              <a:rPr lang="en-US" sz="2800" dirty="0" smtClean="0"/>
              <a:t>The gap between valence band and conduction </a:t>
            </a:r>
          </a:p>
          <a:p>
            <a:pPr marL="342900" indent="-342900" algn="just"/>
            <a:r>
              <a:rPr lang="en-US" sz="2800" dirty="0" smtClean="0"/>
              <a:t>band is called as </a:t>
            </a:r>
            <a:r>
              <a:rPr lang="en-US" sz="2800" b="1" dirty="0" smtClean="0">
                <a:solidFill>
                  <a:srgbClr val="FFFF00"/>
                </a:solidFill>
              </a:rPr>
              <a:t>Forbidden Zone </a:t>
            </a:r>
            <a:r>
              <a:rPr lang="en-US" sz="2800" dirty="0" smtClean="0"/>
              <a:t>or </a:t>
            </a:r>
          </a:p>
          <a:p>
            <a:pPr marL="342900" indent="-342900" algn="just"/>
            <a:r>
              <a:rPr lang="en-US" sz="2800" b="1" dirty="0" smtClean="0">
                <a:solidFill>
                  <a:srgbClr val="FFFF00"/>
                </a:solidFill>
              </a:rPr>
              <a:t>Energy Gap</a:t>
            </a:r>
            <a:r>
              <a:rPr lang="en-US" sz="2800" dirty="0" smtClean="0"/>
              <a:t>.</a:t>
            </a:r>
            <a:endParaRPr lang="en-US" sz="2800" dirty="0"/>
          </a:p>
        </p:txBody>
      </p:sp>
      <p:sp>
        <p:nvSpPr>
          <p:cNvPr id="3" name="Date Placeholder 2"/>
          <p:cNvSpPr>
            <a:spLocks noGrp="1"/>
          </p:cNvSpPr>
          <p:nvPr>
            <p:ph type="dt" sz="half" idx="10"/>
          </p:nvPr>
        </p:nvSpPr>
        <p:spPr/>
        <p:txBody>
          <a:bodyPr/>
          <a:lstStyle/>
          <a:p>
            <a:fld id="{A2C697C2-72DD-43A4-9815-D61A7C8305BA}" type="datetime1">
              <a:rPr lang="en-US" smtClean="0"/>
              <a:pPr/>
              <a:t>27-Apr-22</a:t>
            </a:fld>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Dr. S. K. Hasan, ITM, GIDA</a:t>
            </a:r>
            <a:endParaRPr lang="en-US"/>
          </a:p>
        </p:txBody>
      </p:sp>
      <p:pic>
        <p:nvPicPr>
          <p:cNvPr id="6" name="Picture 2" descr="C:\Users\skh\Desktop\logo ITM.jpg"/>
          <p:cNvPicPr>
            <a:picLocks noChangeAspect="1" noChangeArrowheads="1"/>
          </p:cNvPicPr>
          <p:nvPr/>
        </p:nvPicPr>
        <p:blipFill>
          <a:blip r:embed="rId2"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edg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wedg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wedge">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wedge">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wedge">
                                      <p:cBhvr>
                                        <p:cTn id="27" dur="500"/>
                                        <p:tgtEl>
                                          <p:spTgt spid="2">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wedge">
                                      <p:cBhvr>
                                        <p:cTn id="3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5" name="Rectangle 4"/>
          <p:cNvSpPr/>
          <p:nvPr/>
        </p:nvSpPr>
        <p:spPr>
          <a:xfrm>
            <a:off x="152400" y="76200"/>
            <a:ext cx="5867400" cy="7048083"/>
          </a:xfrm>
          <a:prstGeom prst="rect">
            <a:avLst/>
          </a:prstGeom>
        </p:spPr>
        <p:txBody>
          <a:bodyPr wrap="square">
            <a:spAutoFit/>
          </a:bodyPr>
          <a:lstStyle/>
          <a:p>
            <a:pPr lvl="0" algn="just" fontAlgn="base">
              <a:spcBef>
                <a:spcPct val="0"/>
              </a:spcBef>
              <a:spcAft>
                <a:spcPct val="0"/>
              </a:spcAft>
            </a:pPr>
            <a:r>
              <a:rPr lang="en-US" sz="3200" b="1" dirty="0" smtClean="0">
                <a:solidFill>
                  <a:srgbClr val="FFFF00"/>
                </a:solidFill>
                <a:latin typeface="Arial" charset="0"/>
                <a:cs typeface="Arial" charset="0"/>
              </a:rPr>
              <a:t>2.	</a:t>
            </a:r>
            <a:r>
              <a:rPr lang="en-US" sz="3200" b="1" dirty="0" err="1" smtClean="0">
                <a:solidFill>
                  <a:srgbClr val="FFFF00"/>
                </a:solidFill>
                <a:latin typeface="Arial" charset="0"/>
                <a:cs typeface="Arial" charset="0"/>
              </a:rPr>
              <a:t>Smectic</a:t>
            </a:r>
            <a:endParaRPr lang="en-US" sz="3200" b="1" dirty="0" smtClean="0">
              <a:solidFill>
                <a:srgbClr val="FFFF00"/>
              </a:solidFill>
              <a:latin typeface="Arial" charset="0"/>
              <a:cs typeface="Arial" charset="0"/>
            </a:endParaRPr>
          </a:p>
          <a:p>
            <a:pPr lvl="0" algn="just" eaLnBrk="0" fontAlgn="base" hangingPunct="0">
              <a:spcBef>
                <a:spcPct val="0"/>
              </a:spcBef>
              <a:spcAft>
                <a:spcPct val="0"/>
              </a:spcAft>
            </a:pPr>
            <a:endParaRPr lang="en-US" sz="1200" dirty="0" smtClean="0">
              <a:latin typeface="Arial" charset="0"/>
              <a:cs typeface="Arial" charset="0"/>
            </a:endParaRPr>
          </a:p>
          <a:p>
            <a:pPr lvl="0" algn="just" eaLnBrk="0" fontAlgn="base" hangingPunct="0">
              <a:spcBef>
                <a:spcPct val="0"/>
              </a:spcBef>
              <a:spcAft>
                <a:spcPct val="0"/>
              </a:spcAft>
            </a:pPr>
            <a:r>
              <a:rPr lang="en-US" sz="2800" dirty="0" smtClean="0">
                <a:latin typeface="Arial" charset="0"/>
                <a:cs typeface="Arial" charset="0"/>
              </a:rPr>
              <a:t>The </a:t>
            </a:r>
            <a:r>
              <a:rPr lang="en-US" sz="2800" dirty="0" err="1" smtClean="0">
                <a:latin typeface="Arial" charset="0"/>
                <a:cs typeface="Arial" charset="0"/>
              </a:rPr>
              <a:t>smectic</a:t>
            </a:r>
            <a:r>
              <a:rPr lang="en-US" sz="2800" dirty="0" smtClean="0">
                <a:latin typeface="Arial" charset="0"/>
                <a:cs typeface="Arial" charset="0"/>
              </a:rPr>
              <a:t> (Soap-Like) </a:t>
            </a:r>
            <a:r>
              <a:rPr lang="en-US" sz="2800" dirty="0" smtClean="0">
                <a:latin typeface="Arial" charset="0"/>
                <a:cs typeface="Arial" charset="0"/>
              </a:rPr>
              <a:t>phases, which are found at lower temperatures than the </a:t>
            </a:r>
            <a:r>
              <a:rPr lang="en-US" sz="2800" dirty="0" err="1" smtClean="0">
                <a:latin typeface="Arial" charset="0"/>
                <a:cs typeface="Arial" charset="0"/>
              </a:rPr>
              <a:t>nematic</a:t>
            </a:r>
            <a:r>
              <a:rPr lang="en-US" sz="2800" dirty="0" smtClean="0">
                <a:latin typeface="Arial" charset="0"/>
                <a:cs typeface="Arial" charset="0"/>
              </a:rPr>
              <a:t>.</a:t>
            </a:r>
            <a:r>
              <a:rPr lang="en-US" sz="2800" dirty="0" smtClean="0">
                <a:latin typeface="Arial" charset="0"/>
                <a:cs typeface="Arial" charset="0"/>
              </a:rPr>
              <a:t> </a:t>
            </a:r>
          </a:p>
          <a:p>
            <a:pPr marL="514350" lvl="0" indent="-514350" algn="just" eaLnBrk="0" fontAlgn="base" hangingPunct="0">
              <a:spcBef>
                <a:spcPct val="0"/>
              </a:spcBef>
              <a:spcAft>
                <a:spcPct val="0"/>
              </a:spcAft>
              <a:buAutoNum type="arabicPeriod"/>
            </a:pPr>
            <a:r>
              <a:rPr lang="en-US" sz="2800" dirty="0" smtClean="0">
                <a:latin typeface="Arial" charset="0"/>
                <a:cs typeface="Arial" charset="0"/>
              </a:rPr>
              <a:t>F</a:t>
            </a:r>
            <a:r>
              <a:rPr lang="en-US" sz="2800" dirty="0" smtClean="0">
                <a:latin typeface="Arial" charset="0"/>
                <a:cs typeface="Arial" charset="0"/>
              </a:rPr>
              <a:t>orm </a:t>
            </a:r>
            <a:r>
              <a:rPr lang="en-US" sz="2800" dirty="0" smtClean="0">
                <a:latin typeface="Arial" charset="0"/>
                <a:cs typeface="Arial" charset="0"/>
              </a:rPr>
              <a:t>well-defined layers that can slide over one another in a manner similar to that of soap. </a:t>
            </a:r>
            <a:endParaRPr lang="en-US" sz="2800" dirty="0" smtClean="0">
              <a:latin typeface="Arial" charset="0"/>
              <a:cs typeface="Arial" charset="0"/>
            </a:endParaRPr>
          </a:p>
          <a:p>
            <a:pPr marL="514350" lvl="0" indent="-514350" algn="just" eaLnBrk="0" fontAlgn="base" hangingPunct="0">
              <a:spcBef>
                <a:spcPct val="0"/>
              </a:spcBef>
              <a:spcAft>
                <a:spcPct val="0"/>
              </a:spcAft>
              <a:buAutoNum type="arabicPeriod"/>
            </a:pPr>
            <a:r>
              <a:rPr lang="en-US" sz="2800" dirty="0" smtClean="0">
                <a:latin typeface="Arial" charset="0"/>
                <a:cs typeface="Arial" charset="0"/>
              </a:rPr>
              <a:t>The </a:t>
            </a:r>
            <a:r>
              <a:rPr lang="en-US" sz="2800" dirty="0" smtClean="0">
                <a:latin typeface="Arial" charset="0"/>
                <a:cs typeface="Arial" charset="0"/>
              </a:rPr>
              <a:t>word "</a:t>
            </a:r>
            <a:r>
              <a:rPr lang="en-US" sz="2800" dirty="0" err="1" smtClean="0">
                <a:latin typeface="Arial" charset="0"/>
                <a:cs typeface="Arial" charset="0"/>
              </a:rPr>
              <a:t>smectic</a:t>
            </a:r>
            <a:r>
              <a:rPr lang="en-US" sz="2800" dirty="0" smtClean="0">
                <a:latin typeface="Arial" charset="0"/>
                <a:cs typeface="Arial" charset="0"/>
              </a:rPr>
              <a:t>" originates from the Latin word "</a:t>
            </a:r>
            <a:r>
              <a:rPr lang="en-US" sz="2800" dirty="0" err="1" smtClean="0">
                <a:latin typeface="Arial" charset="0"/>
                <a:cs typeface="Arial" charset="0"/>
              </a:rPr>
              <a:t>smecticus</a:t>
            </a:r>
            <a:r>
              <a:rPr lang="en-US" sz="2800" dirty="0" smtClean="0">
                <a:latin typeface="Arial" charset="0"/>
                <a:cs typeface="Arial" charset="0"/>
              </a:rPr>
              <a:t>", meaning cleaning, or having soap-like properties</a:t>
            </a:r>
            <a:r>
              <a:rPr lang="en-US" sz="2800" dirty="0" smtClean="0">
                <a:latin typeface="Arial" charset="0"/>
                <a:cs typeface="Arial" charset="0"/>
              </a:rPr>
              <a:t>.</a:t>
            </a:r>
            <a:endParaRPr lang="en-US" sz="2800" dirty="0" smtClean="0">
              <a:latin typeface="Arial" charset="0"/>
              <a:cs typeface="Arial" charset="0"/>
            </a:endParaRPr>
          </a:p>
          <a:p>
            <a:pPr lvl="0" algn="just" eaLnBrk="0" fontAlgn="base" hangingPunct="0">
              <a:spcBef>
                <a:spcPct val="0"/>
              </a:spcBef>
              <a:spcAft>
                <a:spcPct val="0"/>
              </a:spcAft>
            </a:pPr>
            <a:r>
              <a:rPr lang="en-US" sz="2800" b="1" dirty="0" err="1" smtClean="0">
                <a:solidFill>
                  <a:srgbClr val="FFFF00"/>
                </a:solidFill>
                <a:latin typeface="Arial" charset="0"/>
                <a:cs typeface="Arial" charset="0"/>
              </a:rPr>
              <a:t>Smectic</a:t>
            </a:r>
            <a:r>
              <a:rPr lang="en-US" sz="2800" b="1" dirty="0" smtClean="0">
                <a:solidFill>
                  <a:srgbClr val="FFFF00"/>
                </a:solidFill>
                <a:latin typeface="Arial" charset="0"/>
                <a:cs typeface="Arial" charset="0"/>
              </a:rPr>
              <a:t> </a:t>
            </a:r>
            <a:r>
              <a:rPr lang="en-US" sz="2800" b="1" dirty="0" smtClean="0">
                <a:solidFill>
                  <a:srgbClr val="FFFF00"/>
                </a:solidFill>
                <a:latin typeface="Arial" charset="0"/>
                <a:cs typeface="Arial" charset="0"/>
              </a:rPr>
              <a:t>A:</a:t>
            </a:r>
            <a:r>
              <a:rPr lang="en-US" sz="2800" dirty="0" smtClean="0">
                <a:latin typeface="Arial" charset="0"/>
                <a:cs typeface="Arial" charset="0"/>
              </a:rPr>
              <a:t> </a:t>
            </a:r>
            <a:r>
              <a:rPr lang="en-US" sz="2800" dirty="0" smtClean="0">
                <a:latin typeface="Arial" charset="0"/>
                <a:cs typeface="Arial" charset="0"/>
              </a:rPr>
              <a:t>Arranged in </a:t>
            </a:r>
            <a:r>
              <a:rPr lang="en-US" sz="2800" dirty="0" smtClean="0">
                <a:latin typeface="Arial" charset="0"/>
                <a:cs typeface="Arial" charset="0"/>
              </a:rPr>
              <a:t>layers, director is perpendicular to the plane</a:t>
            </a:r>
            <a:endParaRPr lang="en-US" sz="2800" dirty="0" smtClean="0">
              <a:latin typeface="Arial" charset="0"/>
              <a:cs typeface="Arial" charset="0"/>
            </a:endParaRPr>
          </a:p>
          <a:p>
            <a:pPr lvl="0" algn="just" eaLnBrk="0" fontAlgn="base" hangingPunct="0">
              <a:spcBef>
                <a:spcPct val="0"/>
              </a:spcBef>
              <a:spcAft>
                <a:spcPct val="0"/>
              </a:spcAft>
            </a:pPr>
            <a:r>
              <a:rPr lang="en-US" sz="2800" b="1" dirty="0" err="1" smtClean="0">
                <a:solidFill>
                  <a:srgbClr val="FFFF00"/>
                </a:solidFill>
                <a:latin typeface="Arial" charset="0"/>
                <a:cs typeface="Arial" charset="0"/>
              </a:rPr>
              <a:t>Smectic</a:t>
            </a:r>
            <a:r>
              <a:rPr lang="en-US" sz="2800" b="1" dirty="0" smtClean="0">
                <a:solidFill>
                  <a:srgbClr val="FFFF00"/>
                </a:solidFill>
                <a:latin typeface="Arial" charset="0"/>
                <a:cs typeface="Arial" charset="0"/>
              </a:rPr>
              <a:t> C:</a:t>
            </a:r>
            <a:r>
              <a:rPr lang="en-US" sz="2800" dirty="0" smtClean="0">
                <a:latin typeface="Arial" charset="0"/>
                <a:cs typeface="Arial" charset="0"/>
              </a:rPr>
              <a:t> Arranged in tilted layers</a:t>
            </a:r>
          </a:p>
        </p:txBody>
      </p:sp>
      <p:pic>
        <p:nvPicPr>
          <p:cNvPr id="6" name="Picture 3" descr="https://upload.wikimedia.org/wikipedia/commons/thumb/f/f2/LiquidCrystal-MesogenOrder-SmecticPhases.jpg/220px-LiquidCrystal-MesogenOrder-SmecticPhases.jpg">
            <a:hlinkClick r:id="rId2"/>
          </p:cNvPr>
          <p:cNvPicPr>
            <a:picLocks noChangeAspect="1" noChangeArrowheads="1"/>
          </p:cNvPicPr>
          <p:nvPr/>
        </p:nvPicPr>
        <p:blipFill>
          <a:blip r:embed="rId3" cstate="print"/>
          <a:srcRect/>
          <a:stretch>
            <a:fillRect/>
          </a:stretch>
        </p:blipFill>
        <p:spPr bwMode="auto">
          <a:xfrm>
            <a:off x="6019801" y="1447800"/>
            <a:ext cx="2895600" cy="3048000"/>
          </a:xfrm>
          <a:prstGeom prst="rect">
            <a:avLst/>
          </a:prstGeom>
          <a:noFill/>
        </p:spPr>
      </p:pic>
      <p:sp>
        <p:nvSpPr>
          <p:cNvPr id="7" name="TextBox 6"/>
          <p:cNvSpPr txBox="1"/>
          <p:nvPr/>
        </p:nvSpPr>
        <p:spPr>
          <a:xfrm>
            <a:off x="6096000" y="4572000"/>
            <a:ext cx="2971800" cy="400110"/>
          </a:xfrm>
          <a:prstGeom prst="rect">
            <a:avLst/>
          </a:prstGeom>
          <a:noFill/>
        </p:spPr>
        <p:txBody>
          <a:bodyPr wrap="square" rtlCol="0">
            <a:spAutoFit/>
          </a:bodyPr>
          <a:lstStyle/>
          <a:p>
            <a:r>
              <a:rPr lang="en-US" sz="2000" b="1" dirty="0" err="1" smtClean="0">
                <a:solidFill>
                  <a:srgbClr val="00B0F0"/>
                </a:solidFill>
              </a:rPr>
              <a:t>Smectic</a:t>
            </a:r>
            <a:r>
              <a:rPr lang="en-US" sz="2000" b="1" dirty="0" smtClean="0">
                <a:solidFill>
                  <a:srgbClr val="00B0F0"/>
                </a:solidFill>
              </a:rPr>
              <a:t> A   </a:t>
            </a:r>
            <a:r>
              <a:rPr lang="en-US" sz="2000" b="1" dirty="0" err="1" smtClean="0">
                <a:solidFill>
                  <a:srgbClr val="00B0F0"/>
                </a:solidFill>
              </a:rPr>
              <a:t>Smectic</a:t>
            </a:r>
            <a:r>
              <a:rPr lang="en-US" sz="2000" b="1" dirty="0" smtClean="0">
                <a:solidFill>
                  <a:srgbClr val="00B0F0"/>
                </a:solidFill>
              </a:rPr>
              <a:t> C</a:t>
            </a:r>
            <a:endParaRPr lang="en-US" sz="2000" b="1" dirty="0">
              <a:solidFill>
                <a:srgbClr val="00B0F0"/>
              </a:solidFill>
            </a:endParaRPr>
          </a:p>
        </p:txBody>
      </p:sp>
      <p:pic>
        <p:nvPicPr>
          <p:cNvPr id="8" name="Picture 2" descr="C:\Users\skh\Desktop\logo ITM.jpg"/>
          <p:cNvPicPr>
            <a:picLocks noChangeAspect="1" noChangeArrowheads="1"/>
          </p:cNvPicPr>
          <p:nvPr/>
        </p:nvPicPr>
        <p:blipFill>
          <a:blip r:embed="rId4"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5" name="Rectangle 4"/>
          <p:cNvSpPr/>
          <p:nvPr/>
        </p:nvSpPr>
        <p:spPr>
          <a:xfrm>
            <a:off x="0" y="457200"/>
            <a:ext cx="6019800" cy="6247864"/>
          </a:xfrm>
          <a:prstGeom prst="rect">
            <a:avLst/>
          </a:prstGeom>
        </p:spPr>
        <p:txBody>
          <a:bodyPr wrap="square">
            <a:spAutoFit/>
          </a:bodyPr>
          <a:lstStyle/>
          <a:p>
            <a:r>
              <a:rPr lang="en-US" sz="3200" b="1" dirty="0" smtClean="0">
                <a:solidFill>
                  <a:srgbClr val="FFFF00"/>
                </a:solidFill>
              </a:rPr>
              <a:t>3. </a:t>
            </a:r>
            <a:r>
              <a:rPr lang="en-US" sz="3200" b="1" dirty="0" err="1" smtClean="0">
                <a:solidFill>
                  <a:srgbClr val="FFFF00"/>
                </a:solidFill>
              </a:rPr>
              <a:t>Cholestric</a:t>
            </a:r>
            <a:endParaRPr lang="en-US" sz="3200" b="1" dirty="0" smtClean="0">
              <a:solidFill>
                <a:srgbClr val="FFFF00"/>
              </a:solidFill>
            </a:endParaRPr>
          </a:p>
          <a:p>
            <a:endParaRPr lang="en-US" sz="3200" b="1" dirty="0" smtClean="0">
              <a:solidFill>
                <a:srgbClr val="FFFF00"/>
              </a:solidFill>
            </a:endParaRPr>
          </a:p>
          <a:p>
            <a:pPr marL="514350" indent="-514350">
              <a:buAutoNum type="arabicPeriod"/>
            </a:pPr>
            <a:r>
              <a:rPr lang="en-US" sz="2800" dirty="0" smtClean="0"/>
              <a:t>This </a:t>
            </a:r>
            <a:r>
              <a:rPr lang="en-US" sz="2800" dirty="0" smtClean="0"/>
              <a:t>phase is often called the </a:t>
            </a:r>
            <a:r>
              <a:rPr lang="en-US" sz="2800" i="1" dirty="0" err="1" smtClean="0"/>
              <a:t>cholesteric</a:t>
            </a:r>
            <a:r>
              <a:rPr lang="en-US" sz="2800" dirty="0" smtClean="0"/>
              <a:t> phase because </a:t>
            </a:r>
            <a:r>
              <a:rPr lang="en-US" sz="2800" dirty="0" smtClean="0"/>
              <a:t>it was </a:t>
            </a:r>
            <a:r>
              <a:rPr lang="en-US" sz="2800" dirty="0" smtClean="0"/>
              <a:t>first </a:t>
            </a:r>
            <a:r>
              <a:rPr lang="en-US" sz="2800" dirty="0" smtClean="0"/>
              <a:t>observed or cholesterol derivatives.</a:t>
            </a:r>
          </a:p>
          <a:p>
            <a:pPr marL="514350" indent="-514350">
              <a:buAutoNum type="arabicPeriod"/>
            </a:pPr>
            <a:r>
              <a:rPr lang="en-US" sz="2800" dirty="0" smtClean="0"/>
              <a:t>The</a:t>
            </a:r>
            <a:r>
              <a:rPr lang="en-US" sz="2800" dirty="0" smtClean="0"/>
              <a:t> </a:t>
            </a:r>
            <a:r>
              <a:rPr lang="en-US" sz="2800" dirty="0" err="1" smtClean="0"/>
              <a:t>chiral</a:t>
            </a:r>
            <a:r>
              <a:rPr lang="en-US" sz="2800" dirty="0" smtClean="0"/>
              <a:t> </a:t>
            </a:r>
            <a:r>
              <a:rPr lang="en-US" sz="2800" dirty="0" err="1" smtClean="0"/>
              <a:t>nematic</a:t>
            </a:r>
            <a:r>
              <a:rPr lang="en-US" sz="2800" dirty="0" smtClean="0"/>
              <a:t> phase exhibits </a:t>
            </a:r>
            <a:r>
              <a:rPr lang="en-US" sz="2800" dirty="0" err="1" smtClean="0"/>
              <a:t>chirality</a:t>
            </a:r>
            <a:r>
              <a:rPr lang="en-US" sz="2800" dirty="0" smtClean="0"/>
              <a:t>. </a:t>
            </a:r>
            <a:r>
              <a:rPr lang="en-US" sz="2800" dirty="0" smtClean="0"/>
              <a:t>Only</a:t>
            </a:r>
            <a:r>
              <a:rPr lang="en-US" sz="2800" dirty="0" smtClean="0"/>
              <a:t> </a:t>
            </a:r>
            <a:r>
              <a:rPr lang="en-US" sz="2800" dirty="0" err="1" smtClean="0"/>
              <a:t>chiral</a:t>
            </a:r>
            <a:r>
              <a:rPr lang="en-US" sz="2800" dirty="0" smtClean="0"/>
              <a:t> molecules can give rise to such a phase</a:t>
            </a:r>
            <a:r>
              <a:rPr lang="en-US" sz="2800" dirty="0" smtClean="0"/>
              <a:t>.</a:t>
            </a:r>
          </a:p>
          <a:p>
            <a:pPr marL="514350" indent="-514350">
              <a:buAutoNum type="arabicPeriod"/>
            </a:pPr>
            <a:r>
              <a:rPr lang="en-US" sz="2800" dirty="0" smtClean="0"/>
              <a:t>Twisted (Spiral) </a:t>
            </a:r>
            <a:r>
              <a:rPr lang="en-US" sz="2800" dirty="0" err="1" smtClean="0"/>
              <a:t>Nematic</a:t>
            </a:r>
            <a:r>
              <a:rPr lang="en-US" sz="2800" dirty="0" smtClean="0"/>
              <a:t> structure.</a:t>
            </a:r>
          </a:p>
          <a:p>
            <a:pPr marL="514350" indent="-514350">
              <a:buAutoNum type="arabicPeriod"/>
            </a:pPr>
            <a:r>
              <a:rPr lang="en-US" sz="2800" dirty="0" smtClean="0"/>
              <a:t>No orderly orientation.</a:t>
            </a:r>
          </a:p>
          <a:p>
            <a:pPr marL="514350" indent="-514350">
              <a:buAutoNum type="arabicPeriod"/>
            </a:pPr>
            <a:endParaRPr lang="en-US" sz="2800" dirty="0"/>
          </a:p>
        </p:txBody>
      </p:sp>
      <p:pic>
        <p:nvPicPr>
          <p:cNvPr id="33794" name="Picture 2" descr="https://upload.wikimedia.org/wikipedia/commons/thumb/b/bf/LiquidCrystal-MesogenOrder-ChiralPhases.jpg/220px-LiquidCrystal-MesogenOrder-ChiralPhases.jpg"/>
          <p:cNvPicPr>
            <a:picLocks noChangeAspect="1" noChangeArrowheads="1"/>
          </p:cNvPicPr>
          <p:nvPr/>
        </p:nvPicPr>
        <p:blipFill>
          <a:blip r:embed="rId2" cstate="print"/>
          <a:srcRect/>
          <a:stretch>
            <a:fillRect/>
          </a:stretch>
        </p:blipFill>
        <p:spPr bwMode="auto">
          <a:xfrm>
            <a:off x="5849341" y="1066800"/>
            <a:ext cx="3294659" cy="2590800"/>
          </a:xfrm>
          <a:prstGeom prst="rect">
            <a:avLst/>
          </a:prstGeom>
          <a:noFill/>
        </p:spPr>
      </p:pic>
      <p:pic>
        <p:nvPicPr>
          <p:cNvPr id="6147" name="Picture 3"/>
          <p:cNvPicPr>
            <a:picLocks noChangeAspect="1" noChangeArrowheads="1"/>
          </p:cNvPicPr>
          <p:nvPr/>
        </p:nvPicPr>
        <p:blipFill>
          <a:blip r:embed="rId3" cstate="print"/>
          <a:srcRect/>
          <a:stretch>
            <a:fillRect/>
          </a:stretch>
        </p:blipFill>
        <p:spPr bwMode="auto">
          <a:xfrm>
            <a:off x="6172200" y="3867150"/>
            <a:ext cx="2705100" cy="2609850"/>
          </a:xfrm>
          <a:prstGeom prst="rect">
            <a:avLst/>
          </a:prstGeom>
          <a:noFill/>
          <a:ln w="9525">
            <a:noFill/>
            <a:miter lim="800000"/>
            <a:headEnd/>
            <a:tailEnd/>
          </a:ln>
        </p:spPr>
      </p:pic>
      <p:pic>
        <p:nvPicPr>
          <p:cNvPr id="9" name="Picture 2" descr="C:\Users\skh\Desktop\logo ITM.jpg"/>
          <p:cNvPicPr>
            <a:picLocks noChangeAspect="1" noChangeArrowheads="1"/>
          </p:cNvPicPr>
          <p:nvPr/>
        </p:nvPicPr>
        <p:blipFill>
          <a:blip r:embed="rId4"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pic>
        <p:nvPicPr>
          <p:cNvPr id="1026" name="Picture 2" descr="Three types of liquid crystal"/>
          <p:cNvPicPr>
            <a:picLocks noChangeAspect="1" noChangeArrowheads="1"/>
          </p:cNvPicPr>
          <p:nvPr/>
        </p:nvPicPr>
        <p:blipFill>
          <a:blip r:embed="rId2" cstate="print"/>
          <a:srcRect/>
          <a:stretch>
            <a:fillRect/>
          </a:stretch>
        </p:blipFill>
        <p:spPr bwMode="auto">
          <a:xfrm>
            <a:off x="228600" y="152400"/>
            <a:ext cx="8677040" cy="556480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TextBox 5"/>
          <p:cNvSpPr txBox="1"/>
          <p:nvPr/>
        </p:nvSpPr>
        <p:spPr>
          <a:xfrm>
            <a:off x="228600" y="3810000"/>
            <a:ext cx="1905000" cy="584775"/>
          </a:xfrm>
          <a:prstGeom prst="rect">
            <a:avLst/>
          </a:prstGeom>
          <a:solidFill>
            <a:srgbClr val="00B0F0"/>
          </a:solidFill>
        </p:spPr>
        <p:txBody>
          <a:bodyPr wrap="square" rtlCol="0">
            <a:spAutoFit/>
          </a:bodyPr>
          <a:lstStyle/>
          <a:p>
            <a:pPr algn="ctr"/>
            <a:r>
              <a:rPr lang="en-US" sz="3200" b="1" dirty="0" err="1" smtClean="0"/>
              <a:t>Nematic</a:t>
            </a:r>
            <a:endParaRPr lang="en-US" b="1" dirty="0"/>
          </a:p>
        </p:txBody>
      </p:sp>
      <p:sp>
        <p:nvSpPr>
          <p:cNvPr id="7" name="TextBox 6"/>
          <p:cNvSpPr txBox="1"/>
          <p:nvPr/>
        </p:nvSpPr>
        <p:spPr>
          <a:xfrm>
            <a:off x="2819400" y="3810000"/>
            <a:ext cx="1905000" cy="584775"/>
          </a:xfrm>
          <a:prstGeom prst="rect">
            <a:avLst/>
          </a:prstGeom>
          <a:solidFill>
            <a:srgbClr val="00B0F0"/>
          </a:solidFill>
        </p:spPr>
        <p:txBody>
          <a:bodyPr wrap="square" rtlCol="0">
            <a:spAutoFit/>
          </a:bodyPr>
          <a:lstStyle/>
          <a:p>
            <a:pPr algn="ctr"/>
            <a:r>
              <a:rPr lang="en-US" sz="3200" b="1" dirty="0" err="1" smtClean="0"/>
              <a:t>Smectic</a:t>
            </a:r>
            <a:endParaRPr lang="en-US" b="1" dirty="0"/>
          </a:p>
        </p:txBody>
      </p:sp>
      <p:sp>
        <p:nvSpPr>
          <p:cNvPr id="8" name="TextBox 7"/>
          <p:cNvSpPr txBox="1"/>
          <p:nvPr/>
        </p:nvSpPr>
        <p:spPr>
          <a:xfrm>
            <a:off x="5410200" y="5334000"/>
            <a:ext cx="2286000" cy="584775"/>
          </a:xfrm>
          <a:prstGeom prst="rect">
            <a:avLst/>
          </a:prstGeom>
          <a:solidFill>
            <a:srgbClr val="00B0F0"/>
          </a:solidFill>
        </p:spPr>
        <p:txBody>
          <a:bodyPr wrap="square" rtlCol="0">
            <a:spAutoFit/>
          </a:bodyPr>
          <a:lstStyle/>
          <a:p>
            <a:pPr algn="ctr"/>
            <a:r>
              <a:rPr lang="en-US" sz="3200" b="1" dirty="0" err="1" smtClean="0"/>
              <a:t>Cholsetric</a:t>
            </a:r>
            <a:endParaRPr lang="en-US" b="1" dirty="0"/>
          </a:p>
        </p:txBody>
      </p:sp>
      <p:pic>
        <p:nvPicPr>
          <p:cNvPr id="9" name="Picture 2" descr="C:\Users\skh\Desktop\logo ITM.jpg"/>
          <p:cNvPicPr>
            <a:picLocks noChangeAspect="1" noChangeArrowheads="1"/>
          </p:cNvPicPr>
          <p:nvPr/>
        </p:nvPicPr>
        <p:blipFill>
          <a:blip r:embed="rId3"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
        <p:nvSpPr>
          <p:cNvPr id="5" name="Rectangle 4"/>
          <p:cNvSpPr/>
          <p:nvPr/>
        </p:nvSpPr>
        <p:spPr>
          <a:xfrm>
            <a:off x="228599" y="381000"/>
            <a:ext cx="8686801" cy="1938992"/>
          </a:xfrm>
          <a:prstGeom prst="rect">
            <a:avLst/>
          </a:prstGeom>
        </p:spPr>
        <p:txBody>
          <a:bodyPr wrap="square">
            <a:spAutoFit/>
          </a:bodyPr>
          <a:lstStyle/>
          <a:p>
            <a:r>
              <a:rPr lang="en-US" sz="3200" b="1" dirty="0" err="1" smtClean="0">
                <a:solidFill>
                  <a:srgbClr val="FFFF00"/>
                </a:solidFill>
              </a:rPr>
              <a:t>Discotic</a:t>
            </a:r>
            <a:r>
              <a:rPr lang="en-US" sz="3200" b="1" dirty="0" smtClean="0">
                <a:solidFill>
                  <a:srgbClr val="FFFF00"/>
                </a:solidFill>
              </a:rPr>
              <a:t> Liquid Crystals</a:t>
            </a:r>
          </a:p>
          <a:p>
            <a:endParaRPr lang="en-US" sz="3200" b="1" dirty="0" smtClean="0">
              <a:solidFill>
                <a:srgbClr val="FFFF00"/>
              </a:solidFill>
            </a:endParaRPr>
          </a:p>
          <a:p>
            <a:r>
              <a:rPr lang="en-US" sz="2800" b="1" dirty="0" smtClean="0"/>
              <a:t>They have multi </a:t>
            </a:r>
            <a:r>
              <a:rPr lang="en-US" sz="2800" b="1" dirty="0" err="1" smtClean="0"/>
              <a:t>layerd</a:t>
            </a:r>
            <a:r>
              <a:rPr lang="en-US" sz="2800" b="1" dirty="0" smtClean="0"/>
              <a:t> disc like structure, also known as </a:t>
            </a:r>
            <a:r>
              <a:rPr lang="en-US" sz="2800" b="1" dirty="0" err="1" smtClean="0"/>
              <a:t>Calamatic</a:t>
            </a:r>
            <a:r>
              <a:rPr lang="en-US" sz="2800" b="1" dirty="0" smtClean="0"/>
              <a:t> Liquid Crystal</a:t>
            </a:r>
            <a:endParaRPr lang="en-US" sz="2800" b="1" dirty="0"/>
          </a:p>
        </p:txBody>
      </p:sp>
      <p:pic>
        <p:nvPicPr>
          <p:cNvPr id="1027" name="Picture 3"/>
          <p:cNvPicPr>
            <a:picLocks noChangeAspect="1" noChangeArrowheads="1"/>
          </p:cNvPicPr>
          <p:nvPr/>
        </p:nvPicPr>
        <p:blipFill>
          <a:blip r:embed="rId2" cstate="print"/>
          <a:srcRect/>
          <a:stretch>
            <a:fillRect/>
          </a:stretch>
        </p:blipFill>
        <p:spPr bwMode="auto">
          <a:xfrm>
            <a:off x="1066800" y="2438400"/>
            <a:ext cx="3505200" cy="3656232"/>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cstate="print"/>
          <a:srcRect/>
          <a:stretch>
            <a:fillRect/>
          </a:stretch>
        </p:blipFill>
        <p:spPr bwMode="auto">
          <a:xfrm>
            <a:off x="5257800" y="2895600"/>
            <a:ext cx="2764368" cy="2743200"/>
          </a:xfrm>
          <a:prstGeom prst="rect">
            <a:avLst/>
          </a:prstGeom>
          <a:noFill/>
          <a:ln w="9525">
            <a:noFill/>
            <a:miter lim="800000"/>
            <a:headEnd/>
            <a:tailEnd/>
          </a:ln>
          <a:effectLst/>
        </p:spPr>
      </p:pic>
      <p:pic>
        <p:nvPicPr>
          <p:cNvPr id="10" name="Picture 2" descr="C:\Users\skh\Desktop\logo ITM.jpg"/>
          <p:cNvPicPr>
            <a:picLocks noChangeAspect="1" noChangeArrowheads="1"/>
          </p:cNvPicPr>
          <p:nvPr/>
        </p:nvPicPr>
        <p:blipFill>
          <a:blip r:embed="rId4"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dirty="0" smtClean="0"/>
              <a:t>Dr. S. K. Hasan, ITM, GIDA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
        <p:nvSpPr>
          <p:cNvPr id="5" name="Rectangle 4"/>
          <p:cNvSpPr/>
          <p:nvPr/>
        </p:nvSpPr>
        <p:spPr>
          <a:xfrm>
            <a:off x="685800" y="76200"/>
            <a:ext cx="6215163" cy="584775"/>
          </a:xfrm>
          <a:prstGeom prst="rect">
            <a:avLst/>
          </a:prstGeom>
        </p:spPr>
        <p:txBody>
          <a:bodyPr wrap="none">
            <a:spAutoFit/>
          </a:bodyPr>
          <a:lstStyle/>
          <a:p>
            <a:r>
              <a:rPr lang="en-US" sz="3200" b="1" dirty="0" smtClean="0"/>
              <a:t>Applications of Liquid Crystals</a:t>
            </a:r>
            <a:endParaRPr lang="en-US" sz="3200" b="1" dirty="0"/>
          </a:p>
        </p:txBody>
      </p:sp>
      <p:sp>
        <p:nvSpPr>
          <p:cNvPr id="6" name="Rectangle 5"/>
          <p:cNvSpPr/>
          <p:nvPr/>
        </p:nvSpPr>
        <p:spPr>
          <a:xfrm>
            <a:off x="228600" y="762000"/>
            <a:ext cx="8686800" cy="2246769"/>
          </a:xfrm>
          <a:prstGeom prst="rect">
            <a:avLst/>
          </a:prstGeom>
        </p:spPr>
        <p:txBody>
          <a:bodyPr wrap="square">
            <a:spAutoFit/>
          </a:bodyPr>
          <a:lstStyle/>
          <a:p>
            <a:r>
              <a:rPr lang="en-US" sz="2800" b="1" dirty="0" smtClean="0">
                <a:solidFill>
                  <a:srgbClr val="FFFF00"/>
                </a:solidFill>
              </a:rPr>
              <a:t>1.	Liquid Crystal Displays: (Optoelectronic 	Display)</a:t>
            </a:r>
          </a:p>
          <a:p>
            <a:r>
              <a:rPr lang="en-US" sz="2800" dirty="0" smtClean="0"/>
              <a:t>The most common application of liquid crystal technology is liquid crystal displays (LCDs.) in calculator, computer, television etc.</a:t>
            </a:r>
            <a:endParaRPr lang="en-US" sz="2800" dirty="0"/>
          </a:p>
        </p:txBody>
      </p:sp>
      <p:sp>
        <p:nvSpPr>
          <p:cNvPr id="7" name="Rectangle 6"/>
          <p:cNvSpPr/>
          <p:nvPr/>
        </p:nvSpPr>
        <p:spPr>
          <a:xfrm>
            <a:off x="304800" y="2984718"/>
            <a:ext cx="8686800" cy="1815882"/>
          </a:xfrm>
          <a:prstGeom prst="rect">
            <a:avLst/>
          </a:prstGeom>
        </p:spPr>
        <p:txBody>
          <a:bodyPr wrap="square">
            <a:spAutoFit/>
          </a:bodyPr>
          <a:lstStyle/>
          <a:p>
            <a:r>
              <a:rPr lang="en-US" sz="2800" b="1" dirty="0" smtClean="0">
                <a:solidFill>
                  <a:srgbClr val="FFFF00"/>
                </a:solidFill>
              </a:rPr>
              <a:t>2.	Liquid Crystal Thermometers: </a:t>
            </a:r>
          </a:p>
          <a:p>
            <a:r>
              <a:rPr lang="en-US" sz="2800" dirty="0" smtClean="0"/>
              <a:t>The </a:t>
            </a:r>
            <a:r>
              <a:rPr lang="en-US" sz="2800" dirty="0" err="1" smtClean="0"/>
              <a:t>Chiral</a:t>
            </a:r>
            <a:r>
              <a:rPr lang="en-US" sz="2800" dirty="0" smtClean="0"/>
              <a:t> </a:t>
            </a:r>
            <a:r>
              <a:rPr lang="en-US" sz="2800" dirty="0" err="1" smtClean="0"/>
              <a:t>nematic</a:t>
            </a:r>
            <a:r>
              <a:rPr lang="en-US" sz="2800" dirty="0" smtClean="0"/>
              <a:t> (</a:t>
            </a:r>
            <a:r>
              <a:rPr lang="en-US" sz="2800" dirty="0" err="1" smtClean="0"/>
              <a:t>cholesteric</a:t>
            </a:r>
            <a:r>
              <a:rPr lang="en-US" sz="2800" dirty="0" smtClean="0"/>
              <a:t>) liquid crystals reflect light with a corresponding wavelength. It can </a:t>
            </a:r>
            <a:r>
              <a:rPr lang="en-US" sz="2800" dirty="0" smtClean="0"/>
              <a:t>detect </a:t>
            </a:r>
            <a:r>
              <a:rPr lang="en-US" sz="2800" dirty="0" smtClean="0"/>
              <a:t>the temperature according to the </a:t>
            </a:r>
            <a:r>
              <a:rPr lang="en-US" sz="2800" dirty="0" err="1" smtClean="0"/>
              <a:t>colour</a:t>
            </a:r>
            <a:r>
              <a:rPr lang="en-US" sz="2800" dirty="0" smtClean="0"/>
              <a:t>.</a:t>
            </a:r>
            <a:endParaRPr lang="en-US" sz="2800" dirty="0"/>
          </a:p>
        </p:txBody>
      </p:sp>
      <p:sp>
        <p:nvSpPr>
          <p:cNvPr id="9" name="Rectangle 8"/>
          <p:cNvSpPr/>
          <p:nvPr/>
        </p:nvSpPr>
        <p:spPr>
          <a:xfrm>
            <a:off x="304800" y="4876800"/>
            <a:ext cx="8610600" cy="954107"/>
          </a:xfrm>
          <a:prstGeom prst="rect">
            <a:avLst/>
          </a:prstGeom>
        </p:spPr>
        <p:txBody>
          <a:bodyPr wrap="square">
            <a:spAutoFit/>
          </a:bodyPr>
          <a:lstStyle/>
          <a:p>
            <a:r>
              <a:rPr lang="en-US" sz="2800" b="1" dirty="0" smtClean="0">
                <a:solidFill>
                  <a:srgbClr val="FFFF00"/>
                </a:solidFill>
              </a:rPr>
              <a:t>3.	Electroluminescence</a:t>
            </a:r>
            <a:r>
              <a:rPr lang="en-US" sz="2800" dirty="0" smtClean="0"/>
              <a:t>:	which can be used in organic light emitting diodes</a:t>
            </a:r>
            <a:endParaRPr lang="en-US" sz="2800" dirty="0"/>
          </a:p>
        </p:txBody>
      </p:sp>
      <p:pic>
        <p:nvPicPr>
          <p:cNvPr id="10" name="Picture 2" descr="C:\Users\skh\Desktop\logo ITM.jpg"/>
          <p:cNvPicPr>
            <a:picLocks noChangeAspect="1" noChangeArrowheads="1"/>
          </p:cNvPicPr>
          <p:nvPr/>
        </p:nvPicPr>
        <p:blipFill>
          <a:blip r:embed="rId2"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Left)">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
        <p:nvSpPr>
          <p:cNvPr id="6" name="Rectangle 5"/>
          <p:cNvSpPr/>
          <p:nvPr/>
        </p:nvSpPr>
        <p:spPr>
          <a:xfrm>
            <a:off x="417557" y="3896380"/>
            <a:ext cx="6364243" cy="523220"/>
          </a:xfrm>
          <a:prstGeom prst="rect">
            <a:avLst/>
          </a:prstGeom>
        </p:spPr>
        <p:txBody>
          <a:bodyPr wrap="none">
            <a:spAutoFit/>
          </a:bodyPr>
          <a:lstStyle/>
          <a:p>
            <a:r>
              <a:rPr lang="en-US" sz="2800" dirty="0" smtClean="0">
                <a:solidFill>
                  <a:srgbClr val="FFFF00"/>
                </a:solidFill>
              </a:rPr>
              <a:t>6.	Optical connectors and switches </a:t>
            </a:r>
            <a:endParaRPr lang="en-US" sz="2800" dirty="0">
              <a:solidFill>
                <a:srgbClr val="FFFF00"/>
              </a:solidFill>
            </a:endParaRPr>
          </a:p>
        </p:txBody>
      </p:sp>
      <p:sp>
        <p:nvSpPr>
          <p:cNvPr id="7" name="Rectangle 6"/>
          <p:cNvSpPr/>
          <p:nvPr/>
        </p:nvSpPr>
        <p:spPr>
          <a:xfrm>
            <a:off x="381000" y="3286780"/>
            <a:ext cx="6308137" cy="523220"/>
          </a:xfrm>
          <a:prstGeom prst="rect">
            <a:avLst/>
          </a:prstGeom>
        </p:spPr>
        <p:txBody>
          <a:bodyPr wrap="none">
            <a:spAutoFit/>
          </a:bodyPr>
          <a:lstStyle/>
          <a:p>
            <a:r>
              <a:rPr lang="en-US" sz="2800" dirty="0" smtClean="0">
                <a:solidFill>
                  <a:srgbClr val="FFFF00"/>
                </a:solidFill>
              </a:rPr>
              <a:t>5.	Molecular sensors and detectors</a:t>
            </a:r>
            <a:endParaRPr lang="en-US" sz="2800" dirty="0">
              <a:solidFill>
                <a:srgbClr val="FFFF00"/>
              </a:solidFill>
            </a:endParaRPr>
          </a:p>
        </p:txBody>
      </p:sp>
      <p:sp>
        <p:nvSpPr>
          <p:cNvPr id="8" name="Rectangle 7"/>
          <p:cNvSpPr/>
          <p:nvPr/>
        </p:nvSpPr>
        <p:spPr>
          <a:xfrm>
            <a:off x="228600" y="725031"/>
            <a:ext cx="8610600" cy="2246769"/>
          </a:xfrm>
          <a:prstGeom prst="rect">
            <a:avLst/>
          </a:prstGeom>
        </p:spPr>
        <p:txBody>
          <a:bodyPr wrap="square">
            <a:spAutoFit/>
          </a:bodyPr>
          <a:lstStyle/>
          <a:p>
            <a:r>
              <a:rPr lang="en-US" sz="2800" b="1" dirty="0" smtClean="0">
                <a:solidFill>
                  <a:srgbClr val="FFFF00"/>
                </a:solidFill>
              </a:rPr>
              <a:t>4.	Optical Imaging:</a:t>
            </a:r>
            <a:r>
              <a:rPr lang="en-US" sz="2800" b="1" dirty="0" smtClean="0"/>
              <a:t> </a:t>
            </a:r>
            <a:r>
              <a:rPr lang="en-US" sz="2800" dirty="0" smtClean="0"/>
              <a:t>An application of liquid crystals that is only now being explored is optical imaging and recording.</a:t>
            </a:r>
          </a:p>
          <a:p>
            <a:r>
              <a:rPr lang="en-US" sz="2800" dirty="0" smtClean="0"/>
              <a:t>This technique is also used for the visualization of RF (radio frequency) waves.</a:t>
            </a:r>
            <a:endParaRPr lang="en-US" sz="2800" dirty="0"/>
          </a:p>
        </p:txBody>
      </p:sp>
      <p:sp>
        <p:nvSpPr>
          <p:cNvPr id="9" name="Rectangle 8"/>
          <p:cNvSpPr/>
          <p:nvPr/>
        </p:nvSpPr>
        <p:spPr>
          <a:xfrm>
            <a:off x="-76200" y="4505980"/>
            <a:ext cx="8116843" cy="954107"/>
          </a:xfrm>
          <a:prstGeom prst="rect">
            <a:avLst/>
          </a:prstGeom>
        </p:spPr>
        <p:txBody>
          <a:bodyPr wrap="square">
            <a:spAutoFit/>
          </a:bodyPr>
          <a:lstStyle/>
          <a:p>
            <a:pPr marL="971550" lvl="1" indent="-514350">
              <a:buAutoNum type="arabicPeriod" startAt="7"/>
            </a:pPr>
            <a:r>
              <a:rPr lang="en-US" sz="2800" dirty="0" smtClean="0">
                <a:solidFill>
                  <a:srgbClr val="FFFF00"/>
                </a:solidFill>
              </a:rPr>
              <a:t>     Photovoltaic devices</a:t>
            </a:r>
          </a:p>
          <a:p>
            <a:pPr marL="971550" lvl="1" indent="-514350">
              <a:buAutoNum type="arabicPeriod" startAt="7"/>
            </a:pPr>
            <a:r>
              <a:rPr lang="en-US" sz="2800" dirty="0" smtClean="0">
                <a:solidFill>
                  <a:srgbClr val="FFFF00"/>
                </a:solidFill>
              </a:rPr>
              <a:t>     As commercial Lubricant</a:t>
            </a:r>
            <a:endParaRPr lang="en-US" sz="2800" dirty="0">
              <a:solidFill>
                <a:srgbClr val="FFFF00"/>
              </a:solidFill>
            </a:endParaRPr>
          </a:p>
        </p:txBody>
      </p:sp>
      <p:pic>
        <p:nvPicPr>
          <p:cNvPr id="10" name="Picture 2" descr="C:\Users\skh\Desktop\logo ITM.jpg"/>
          <p:cNvPicPr>
            <a:picLocks noChangeAspect="1" noChangeArrowheads="1"/>
          </p:cNvPicPr>
          <p:nvPr/>
        </p:nvPicPr>
        <p:blipFill>
          <a:blip r:embed="rId2"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
        <p:nvSpPr>
          <p:cNvPr id="5" name="TextBox 4"/>
          <p:cNvSpPr txBox="1"/>
          <p:nvPr/>
        </p:nvSpPr>
        <p:spPr>
          <a:xfrm>
            <a:off x="152400" y="838200"/>
            <a:ext cx="8763000" cy="3970318"/>
          </a:xfrm>
          <a:prstGeom prst="rect">
            <a:avLst/>
          </a:prstGeom>
          <a:noFill/>
        </p:spPr>
        <p:txBody>
          <a:bodyPr wrap="square" rtlCol="0">
            <a:spAutoFit/>
          </a:bodyPr>
          <a:lstStyle/>
          <a:p>
            <a:r>
              <a:rPr lang="en-US" sz="2800" dirty="0" smtClean="0"/>
              <a:t>Home work</a:t>
            </a:r>
          </a:p>
          <a:p>
            <a:endParaRPr lang="en-US" sz="2800" dirty="0" smtClean="0"/>
          </a:p>
          <a:p>
            <a:pPr marL="514350" indent="-514350">
              <a:buAutoNum type="arabicPeriod"/>
            </a:pPr>
            <a:r>
              <a:rPr lang="en-US" sz="2800" dirty="0" smtClean="0"/>
              <a:t>Differentiate Conductors, Semiconductors 	and Insulators on the basis of Band Theory</a:t>
            </a:r>
          </a:p>
          <a:p>
            <a:pPr marL="514350" indent="-514350">
              <a:buAutoNum type="arabicPeriod"/>
            </a:pPr>
            <a:endParaRPr lang="en-US" sz="2800" dirty="0" smtClean="0"/>
          </a:p>
          <a:p>
            <a:pPr marL="514350" indent="-514350">
              <a:buAutoNum type="arabicPeriod"/>
            </a:pPr>
            <a:r>
              <a:rPr lang="en-US" sz="2800" dirty="0" smtClean="0"/>
              <a:t>Differentiate </a:t>
            </a:r>
            <a:r>
              <a:rPr lang="en-US" sz="2800" dirty="0" err="1" smtClean="0"/>
              <a:t>Nematic</a:t>
            </a:r>
            <a:r>
              <a:rPr lang="en-US" sz="2800" dirty="0" smtClean="0"/>
              <a:t>, </a:t>
            </a:r>
            <a:r>
              <a:rPr lang="en-US" sz="2800" dirty="0" err="1" smtClean="0"/>
              <a:t>Smectic</a:t>
            </a:r>
            <a:r>
              <a:rPr lang="en-US" sz="2800" dirty="0" smtClean="0"/>
              <a:t> and </a:t>
            </a:r>
            <a:r>
              <a:rPr lang="en-US" sz="2800" dirty="0" err="1" smtClean="0"/>
              <a:t>Cholestric</a:t>
            </a:r>
            <a:r>
              <a:rPr lang="en-US" sz="2800" dirty="0" smtClean="0"/>
              <a:t> Liquid Crystals.</a:t>
            </a:r>
          </a:p>
          <a:p>
            <a:pPr marL="514350" indent="-514350">
              <a:buAutoNum type="arabicPeriod"/>
            </a:pPr>
            <a:endParaRPr lang="en-US" sz="2800" dirty="0" smtClean="0"/>
          </a:p>
          <a:p>
            <a:pPr marL="514350" indent="-514350">
              <a:buAutoNum type="arabicPeriod"/>
            </a:pPr>
            <a:r>
              <a:rPr lang="en-US" sz="2800" dirty="0" smtClean="0"/>
              <a:t>Write down some applications of Liquid Crystals</a:t>
            </a:r>
            <a:endParaRPr lang="en-US" sz="2800" dirty="0"/>
          </a:p>
        </p:txBody>
      </p:sp>
    </p:spTree>
  </p:cSld>
  <p:clrMapOvr>
    <a:masterClrMapping/>
  </p:clrMapOvr>
  <p:transition spd="med">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52400" y="3537466"/>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143000" y="4343400"/>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143000" y="2699266"/>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286000" y="2470666"/>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286000" y="3461266"/>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362200" y="4572000"/>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733800" y="2318266"/>
            <a:ext cx="685800" cy="139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733800" y="2699266"/>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810000" y="4451866"/>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810000" y="4876800"/>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600200" y="39624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457200" y="32004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1371600" y="39624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2743200" y="42672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267200" y="4006334"/>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4267200" y="44958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2590800" y="41910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2590800" y="30480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4114800" y="44958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4114800" y="4006334"/>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5943600" y="3581400"/>
            <a:ext cx="1295400" cy="1676400"/>
          </a:xfrm>
          <a:prstGeom prst="rect">
            <a:avLst/>
          </a:prstGeom>
          <a:solidFill>
            <a:schemeClr val="tx2">
              <a:lumMod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5943600" y="1371600"/>
            <a:ext cx="1295400" cy="1676400"/>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0" y="5486400"/>
            <a:ext cx="7467600" cy="954107"/>
          </a:xfrm>
          <a:prstGeom prst="rect">
            <a:avLst/>
          </a:prstGeom>
          <a:noFill/>
        </p:spPr>
        <p:txBody>
          <a:bodyPr wrap="square" rtlCol="0">
            <a:spAutoFit/>
          </a:bodyPr>
          <a:lstStyle/>
          <a:p>
            <a:r>
              <a:rPr lang="en-US" sz="2800" b="1" dirty="0" smtClean="0"/>
              <a:t>  Li</a:t>
            </a:r>
            <a:r>
              <a:rPr lang="en-US" sz="2800" b="1" baseline="-25000" dirty="0" smtClean="0"/>
              <a:t>1</a:t>
            </a:r>
            <a:r>
              <a:rPr lang="en-US" sz="2800" b="1" dirty="0" smtClean="0"/>
              <a:t>	   Li</a:t>
            </a:r>
            <a:r>
              <a:rPr lang="en-US" sz="2800" b="1" baseline="-25000" dirty="0" smtClean="0"/>
              <a:t>2</a:t>
            </a:r>
            <a:r>
              <a:rPr lang="en-US" sz="2800" b="1" dirty="0" smtClean="0"/>
              <a:t>	      Li</a:t>
            </a:r>
            <a:r>
              <a:rPr lang="en-US" sz="2800" b="1" baseline="-25000" dirty="0" smtClean="0"/>
              <a:t>3</a:t>
            </a:r>
            <a:r>
              <a:rPr lang="en-US" sz="2800" b="1" dirty="0" smtClean="0"/>
              <a:t>           Li</a:t>
            </a:r>
            <a:r>
              <a:rPr lang="en-US" sz="2800" b="1" baseline="-25000" dirty="0" smtClean="0"/>
              <a:t>4</a:t>
            </a:r>
            <a:r>
              <a:rPr lang="en-US" sz="2800" b="1" dirty="0" smtClean="0"/>
              <a:t>      Li</a:t>
            </a:r>
            <a:r>
              <a:rPr lang="en-US" sz="2800" b="1" baseline="-25000" dirty="0" smtClean="0"/>
              <a:t>10</a:t>
            </a:r>
            <a:r>
              <a:rPr lang="en-US" sz="2800" b="1" dirty="0" smtClean="0"/>
              <a:t>     Li</a:t>
            </a:r>
            <a:r>
              <a:rPr lang="en-US" sz="2800" b="1" baseline="-25000" dirty="0" smtClean="0"/>
              <a:t>n</a:t>
            </a:r>
          </a:p>
          <a:p>
            <a:r>
              <a:rPr lang="en-US" sz="2800" b="1" dirty="0" smtClean="0"/>
              <a:t>  1e       2e       3e            4e       10e     ne</a:t>
            </a:r>
            <a:endParaRPr lang="en-US" sz="2800" b="1" baseline="-25000" dirty="0" smtClean="0"/>
          </a:p>
        </p:txBody>
      </p:sp>
      <p:sp>
        <p:nvSpPr>
          <p:cNvPr id="39" name="TextBox 38"/>
          <p:cNvSpPr txBox="1"/>
          <p:nvPr/>
        </p:nvSpPr>
        <p:spPr>
          <a:xfrm>
            <a:off x="762000" y="533400"/>
            <a:ext cx="6934200" cy="523220"/>
          </a:xfrm>
          <a:prstGeom prst="rect">
            <a:avLst/>
          </a:prstGeom>
          <a:noFill/>
        </p:spPr>
        <p:txBody>
          <a:bodyPr wrap="square" rtlCol="0">
            <a:spAutoFit/>
          </a:bodyPr>
          <a:lstStyle/>
          <a:p>
            <a:r>
              <a:rPr lang="en-US" sz="2800" b="1" dirty="0" smtClean="0"/>
              <a:t>Li (3) is</a:t>
            </a:r>
            <a:r>
              <a:rPr lang="en-US" sz="2800" b="1" baseline="30000" dirty="0" smtClean="0"/>
              <a:t>2</a:t>
            </a:r>
            <a:r>
              <a:rPr lang="en-US" sz="2800" b="1" dirty="0" smtClean="0"/>
              <a:t>, 2s</a:t>
            </a:r>
            <a:r>
              <a:rPr lang="en-US" sz="2800" b="1" baseline="30000" dirty="0" smtClean="0"/>
              <a:t>1</a:t>
            </a:r>
            <a:endParaRPr lang="en-US" sz="2800" b="1" baseline="30000" dirty="0"/>
          </a:p>
        </p:txBody>
      </p:sp>
      <p:sp>
        <p:nvSpPr>
          <p:cNvPr id="41" name="TextBox 40"/>
          <p:cNvSpPr txBox="1"/>
          <p:nvPr/>
        </p:nvSpPr>
        <p:spPr>
          <a:xfrm>
            <a:off x="7315200" y="3581400"/>
            <a:ext cx="1828800" cy="1569660"/>
          </a:xfrm>
          <a:prstGeom prst="rect">
            <a:avLst/>
          </a:prstGeom>
          <a:noFill/>
        </p:spPr>
        <p:txBody>
          <a:bodyPr wrap="square" rtlCol="0">
            <a:spAutoFit/>
          </a:bodyPr>
          <a:lstStyle/>
          <a:p>
            <a:r>
              <a:rPr lang="en-US" sz="2400" b="1" dirty="0" smtClean="0"/>
              <a:t>Completely Filled</a:t>
            </a:r>
          </a:p>
          <a:p>
            <a:r>
              <a:rPr lang="en-US" sz="2400" b="1" dirty="0" smtClean="0">
                <a:solidFill>
                  <a:srgbClr val="FFFF00"/>
                </a:solidFill>
              </a:rPr>
              <a:t>Valence Band</a:t>
            </a:r>
            <a:endParaRPr lang="en-US" sz="2400" b="1" dirty="0">
              <a:solidFill>
                <a:srgbClr val="FFFF00"/>
              </a:solidFill>
            </a:endParaRPr>
          </a:p>
        </p:txBody>
      </p:sp>
      <p:sp>
        <p:nvSpPr>
          <p:cNvPr id="42" name="TextBox 41"/>
          <p:cNvSpPr txBox="1"/>
          <p:nvPr/>
        </p:nvSpPr>
        <p:spPr>
          <a:xfrm>
            <a:off x="7239000" y="1600200"/>
            <a:ext cx="2133600" cy="1200329"/>
          </a:xfrm>
          <a:prstGeom prst="rect">
            <a:avLst/>
          </a:prstGeom>
          <a:noFill/>
        </p:spPr>
        <p:txBody>
          <a:bodyPr wrap="square" rtlCol="0">
            <a:spAutoFit/>
          </a:bodyPr>
          <a:lstStyle/>
          <a:p>
            <a:r>
              <a:rPr lang="en-US" sz="2400" b="1" dirty="0" smtClean="0"/>
              <a:t>Vacant</a:t>
            </a:r>
          </a:p>
          <a:p>
            <a:r>
              <a:rPr lang="en-US" sz="2400" b="1" dirty="0" smtClean="0">
                <a:solidFill>
                  <a:srgbClr val="FFFF00"/>
                </a:solidFill>
              </a:rPr>
              <a:t>Conduction Band</a:t>
            </a:r>
            <a:endParaRPr lang="en-US" sz="2400" b="1" dirty="0">
              <a:solidFill>
                <a:srgbClr val="FFFF00"/>
              </a:solidFill>
            </a:endParaRPr>
          </a:p>
        </p:txBody>
      </p:sp>
      <p:sp>
        <p:nvSpPr>
          <p:cNvPr id="43" name="TextBox 42"/>
          <p:cNvSpPr txBox="1"/>
          <p:nvPr/>
        </p:nvSpPr>
        <p:spPr>
          <a:xfrm>
            <a:off x="5257800" y="3059668"/>
            <a:ext cx="3886200" cy="400110"/>
          </a:xfrm>
          <a:prstGeom prst="rect">
            <a:avLst/>
          </a:prstGeom>
          <a:noFill/>
        </p:spPr>
        <p:txBody>
          <a:bodyPr wrap="square" rtlCol="0">
            <a:spAutoFit/>
          </a:bodyPr>
          <a:lstStyle/>
          <a:p>
            <a:r>
              <a:rPr lang="en-US" sz="2000" b="1" dirty="0" smtClean="0"/>
              <a:t>Energy Gap (Forbidden Zone)</a:t>
            </a:r>
            <a:endParaRPr lang="en-US" sz="2000" b="1" dirty="0"/>
          </a:p>
        </p:txBody>
      </p:sp>
      <p:sp>
        <p:nvSpPr>
          <p:cNvPr id="44" name="TextBox 43"/>
          <p:cNvSpPr txBox="1"/>
          <p:nvPr/>
        </p:nvSpPr>
        <p:spPr>
          <a:xfrm>
            <a:off x="3429000" y="1828800"/>
            <a:ext cx="1600200" cy="369332"/>
          </a:xfrm>
          <a:prstGeom prst="rect">
            <a:avLst/>
          </a:prstGeom>
          <a:noFill/>
        </p:spPr>
        <p:txBody>
          <a:bodyPr wrap="square" rtlCol="0">
            <a:spAutoFit/>
          </a:bodyPr>
          <a:lstStyle/>
          <a:p>
            <a:r>
              <a:rPr lang="en-US" dirty="0" err="1" smtClean="0"/>
              <a:t>Antibonding</a:t>
            </a:r>
            <a:endParaRPr lang="en-US" dirty="0"/>
          </a:p>
        </p:txBody>
      </p:sp>
      <p:sp>
        <p:nvSpPr>
          <p:cNvPr id="45" name="TextBox 44"/>
          <p:cNvSpPr txBox="1"/>
          <p:nvPr/>
        </p:nvSpPr>
        <p:spPr>
          <a:xfrm>
            <a:off x="3733800" y="4964668"/>
            <a:ext cx="1600200" cy="369332"/>
          </a:xfrm>
          <a:prstGeom prst="rect">
            <a:avLst/>
          </a:prstGeom>
          <a:noFill/>
        </p:spPr>
        <p:txBody>
          <a:bodyPr wrap="square" rtlCol="0">
            <a:spAutoFit/>
          </a:bodyPr>
          <a:lstStyle/>
          <a:p>
            <a:r>
              <a:rPr lang="en-US" dirty="0" smtClean="0"/>
              <a:t>Bonding</a:t>
            </a:r>
            <a:endParaRPr lang="en-US" dirty="0"/>
          </a:p>
        </p:txBody>
      </p:sp>
      <p:sp>
        <p:nvSpPr>
          <p:cNvPr id="46" name="TextBox 45"/>
          <p:cNvSpPr txBox="1"/>
          <p:nvPr/>
        </p:nvSpPr>
        <p:spPr>
          <a:xfrm>
            <a:off x="2895600" y="3212068"/>
            <a:ext cx="1600200" cy="338554"/>
          </a:xfrm>
          <a:prstGeom prst="rect">
            <a:avLst/>
          </a:prstGeom>
          <a:noFill/>
        </p:spPr>
        <p:txBody>
          <a:bodyPr wrap="square" rtlCol="0">
            <a:spAutoFit/>
          </a:bodyPr>
          <a:lstStyle/>
          <a:p>
            <a:r>
              <a:rPr lang="en-US" sz="1600" dirty="0" smtClean="0"/>
              <a:t>Nonbonding</a:t>
            </a:r>
            <a:endParaRPr lang="en-US" sz="1600" dirty="0"/>
          </a:p>
        </p:txBody>
      </p:sp>
      <p:cxnSp>
        <p:nvCxnSpPr>
          <p:cNvPr id="48" name="Straight Connector 47"/>
          <p:cNvCxnSpPr/>
          <p:nvPr/>
        </p:nvCxnSpPr>
        <p:spPr>
          <a:xfrm>
            <a:off x="5943600" y="4038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5943600" y="4191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943600" y="4343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5943600" y="4495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943600" y="4648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943600" y="4800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5943600" y="4876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943600" y="4724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5943600" y="4953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5943600" y="4572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5943600" y="5029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943600" y="5105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5943600" y="5181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5943600" y="4419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943600" y="4267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5943600" y="4114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943600" y="3962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5943600" y="3886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5943600" y="3810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5943600" y="3733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5943600" y="3657600"/>
            <a:ext cx="1295400" cy="0"/>
          </a:xfrm>
          <a:prstGeom prst="line">
            <a:avLst/>
          </a:prstGeom>
        </p:spPr>
        <p:style>
          <a:lnRef idx="1">
            <a:schemeClr val="accent1"/>
          </a:lnRef>
          <a:fillRef idx="0">
            <a:schemeClr val="accent1"/>
          </a:fillRef>
          <a:effectRef idx="0">
            <a:schemeClr val="accent1"/>
          </a:effectRef>
          <a:fontRef idx="minor">
            <a:schemeClr val="tx1"/>
          </a:fontRef>
        </p:style>
      </p:cxnSp>
      <p:sp>
        <p:nvSpPr>
          <p:cNvPr id="69" name="Date Placeholder 68"/>
          <p:cNvSpPr>
            <a:spLocks noGrp="1"/>
          </p:cNvSpPr>
          <p:nvPr>
            <p:ph type="dt" sz="half" idx="10"/>
          </p:nvPr>
        </p:nvSpPr>
        <p:spPr/>
        <p:txBody>
          <a:bodyPr/>
          <a:lstStyle/>
          <a:p>
            <a:fld id="{CEB9AE09-1C28-4E6B-B7EF-0EE56113DBCD}" type="datetime1">
              <a:rPr lang="en-US" smtClean="0"/>
              <a:pPr/>
              <a:t>27-Apr-22</a:t>
            </a:fld>
            <a:endParaRPr lang="en-US"/>
          </a:p>
        </p:txBody>
      </p:sp>
      <p:sp>
        <p:nvSpPr>
          <p:cNvPr id="70" name="Slide Number Placeholder 69"/>
          <p:cNvSpPr>
            <a:spLocks noGrp="1"/>
          </p:cNvSpPr>
          <p:nvPr>
            <p:ph type="sldNum" sz="quarter" idx="12"/>
          </p:nvPr>
        </p:nvSpPr>
        <p:spPr/>
        <p:txBody>
          <a:bodyPr/>
          <a:lstStyle/>
          <a:p>
            <a:fld id="{B6F15528-21DE-4FAA-801E-634DDDAF4B2B}" type="slidenum">
              <a:rPr lang="en-US" smtClean="0"/>
              <a:pPr/>
              <a:t>3</a:t>
            </a:fld>
            <a:endParaRPr lang="en-US"/>
          </a:p>
        </p:txBody>
      </p:sp>
      <p:sp>
        <p:nvSpPr>
          <p:cNvPr id="71" name="Footer Placeholder 70"/>
          <p:cNvSpPr>
            <a:spLocks noGrp="1"/>
          </p:cNvSpPr>
          <p:nvPr>
            <p:ph type="ftr" sz="quarter" idx="11"/>
          </p:nvPr>
        </p:nvSpPr>
        <p:spPr/>
        <p:txBody>
          <a:bodyPr/>
          <a:lstStyle/>
          <a:p>
            <a:r>
              <a:rPr lang="en-US" smtClean="0"/>
              <a:t>Dr. S. K. Hasan, ITM, GIDA</a:t>
            </a:r>
            <a:endParaRPr lang="en-US"/>
          </a:p>
        </p:txBody>
      </p:sp>
      <p:pic>
        <p:nvPicPr>
          <p:cNvPr id="72" name="Picture 2" descr="C:\Users\skh\Desktop\logo ITM.jpg"/>
          <p:cNvPicPr>
            <a:picLocks noChangeAspect="1" noChangeArrowheads="1"/>
          </p:cNvPicPr>
          <p:nvPr/>
        </p:nvPicPr>
        <p:blipFill>
          <a:blip r:embed="rId2" cstate="print"/>
          <a:srcRect/>
          <a:stretch>
            <a:fillRect/>
          </a:stretch>
        </p:blipFill>
        <p:spPr bwMode="auto">
          <a:xfrm>
            <a:off x="8307279" y="1"/>
            <a:ext cx="836721" cy="762000"/>
          </a:xfrm>
          <a:prstGeom prst="rect">
            <a:avLst/>
          </a:prstGeom>
          <a:noFill/>
        </p:spPr>
      </p:pic>
      <p:cxnSp>
        <p:nvCxnSpPr>
          <p:cNvPr id="95" name="Straight Connector 94"/>
          <p:cNvCxnSpPr/>
          <p:nvPr/>
        </p:nvCxnSpPr>
        <p:spPr>
          <a:xfrm>
            <a:off x="4876800" y="2590800"/>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4876800" y="2362200"/>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4876800" y="2133600"/>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4876800" y="1937266"/>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4876800" y="1708666"/>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4876800" y="5029200"/>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4876800" y="4800600"/>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4876800" y="4572000"/>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4876800" y="4375666"/>
            <a:ext cx="685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4876800" y="4147066"/>
            <a:ext cx="685800" cy="116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p:nvPr/>
        </p:nvCxnSpPr>
        <p:spPr>
          <a:xfrm>
            <a:off x="5181600" y="48006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flipV="1">
            <a:off x="5029200" y="48006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a:off x="5257800" y="45720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flipV="1">
            <a:off x="5105400" y="45720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p:nvPr/>
        </p:nvCxnSpPr>
        <p:spPr>
          <a:xfrm>
            <a:off x="5181600" y="43434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p:nvPr/>
        </p:nvCxnSpPr>
        <p:spPr>
          <a:xfrm flipV="1">
            <a:off x="5029200" y="43434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p:nvPr/>
        </p:nvCxnSpPr>
        <p:spPr>
          <a:xfrm>
            <a:off x="5181600" y="41148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flipV="1">
            <a:off x="5029200" y="41148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a:off x="5257800" y="38100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flipV="1">
            <a:off x="5105400" y="3810000"/>
            <a:ext cx="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linds(horizontal)">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linds(horizontal)">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linds(horizontal)">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linds(horizontal)">
                                      <p:cBhvr>
                                        <p:cTn id="47" dur="5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linds(horizontal)">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blinds(horizontal)">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blinds(horizontal)">
                                      <p:cBhvr>
                                        <p:cTn id="62" dur="500"/>
                                        <p:tgtEl>
                                          <p:spTgt spid="24"/>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blinds(horizontal)">
                                      <p:cBhvr>
                                        <p:cTn id="67" dur="500"/>
                                        <p:tgtEl>
                                          <p:spTgt spid="27"/>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blinds(horizontal)">
                                      <p:cBhvr>
                                        <p:cTn id="72" dur="500"/>
                                        <p:tgtEl>
                                          <p:spTgt spid="18"/>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blinds(horizontal)">
                                      <p:cBhvr>
                                        <p:cTn id="77" dur="500"/>
                                        <p:tgtEl>
                                          <p:spTgt spid="32"/>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29"/>
                                        </p:tgtEl>
                                        <p:attrNameLst>
                                          <p:attrName>style.visibility</p:attrName>
                                        </p:attrNameLst>
                                      </p:cBhvr>
                                      <p:to>
                                        <p:strVal val="visible"/>
                                      </p:to>
                                    </p:set>
                                    <p:animEffect transition="in" filter="blinds(horizontal)">
                                      <p:cBhvr>
                                        <p:cTn id="82" dur="500"/>
                                        <p:tgtEl>
                                          <p:spTgt spid="29"/>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nodeType="clickEffect">
                                  <p:stCondLst>
                                    <p:cond delay="0"/>
                                  </p:stCondLst>
                                  <p:childTnLst>
                                    <p:set>
                                      <p:cBhvr>
                                        <p:cTn id="86" dur="1" fill="hold">
                                          <p:stCondLst>
                                            <p:cond delay="0"/>
                                          </p:stCondLst>
                                        </p:cTn>
                                        <p:tgtEl>
                                          <p:spTgt spid="33"/>
                                        </p:tgtEl>
                                        <p:attrNameLst>
                                          <p:attrName>style.visibility</p:attrName>
                                        </p:attrNameLst>
                                      </p:cBhvr>
                                      <p:to>
                                        <p:strVal val="visible"/>
                                      </p:to>
                                    </p:set>
                                    <p:animEffect transition="in" filter="blinds(horizontal)">
                                      <p:cBhvr>
                                        <p:cTn id="87" dur="500"/>
                                        <p:tgtEl>
                                          <p:spTgt spid="33"/>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nodeType="click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blinds(horizontal)">
                                      <p:cBhvr>
                                        <p:cTn id="92" dur="500"/>
                                        <p:tgtEl>
                                          <p:spTgt spid="34"/>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nodeType="clickEffect">
                                  <p:stCondLst>
                                    <p:cond delay="0"/>
                                  </p:stCondLst>
                                  <p:childTnLst>
                                    <p:set>
                                      <p:cBhvr>
                                        <p:cTn id="96" dur="1" fill="hold">
                                          <p:stCondLst>
                                            <p:cond delay="0"/>
                                          </p:stCondLst>
                                        </p:cTn>
                                        <p:tgtEl>
                                          <p:spTgt spid="31"/>
                                        </p:tgtEl>
                                        <p:attrNameLst>
                                          <p:attrName>style.visibility</p:attrName>
                                        </p:attrNameLst>
                                      </p:cBhvr>
                                      <p:to>
                                        <p:strVal val="visible"/>
                                      </p:to>
                                    </p:set>
                                    <p:animEffect transition="in" filter="blinds(horizontal)">
                                      <p:cBhvr>
                                        <p:cTn id="97" dur="500"/>
                                        <p:tgtEl>
                                          <p:spTgt spid="31"/>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nodeType="click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blinds(horizontal)">
                                      <p:cBhvr>
                                        <p:cTn id="102" dur="500"/>
                                        <p:tgtEl>
                                          <p:spTgt spid="35"/>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30"/>
                                        </p:tgtEl>
                                        <p:attrNameLst>
                                          <p:attrName>style.visibility</p:attrName>
                                        </p:attrNameLst>
                                      </p:cBhvr>
                                      <p:to>
                                        <p:strVal val="visible"/>
                                      </p:to>
                                    </p:set>
                                    <p:animEffect transition="in" filter="blinds(horizontal)">
                                      <p:cBhvr>
                                        <p:cTn id="107" dur="500"/>
                                        <p:tgtEl>
                                          <p:spTgt spid="30"/>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45"/>
                                        </p:tgtEl>
                                        <p:attrNameLst>
                                          <p:attrName>style.visibility</p:attrName>
                                        </p:attrNameLst>
                                      </p:cBhvr>
                                      <p:to>
                                        <p:strVal val="visible"/>
                                      </p:to>
                                    </p:set>
                                    <p:animEffect transition="in" filter="blinds(horizontal)">
                                      <p:cBhvr>
                                        <p:cTn id="112" dur="500"/>
                                        <p:tgtEl>
                                          <p:spTgt spid="45"/>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44"/>
                                        </p:tgtEl>
                                        <p:attrNameLst>
                                          <p:attrName>style.visibility</p:attrName>
                                        </p:attrNameLst>
                                      </p:cBhvr>
                                      <p:to>
                                        <p:strVal val="visible"/>
                                      </p:to>
                                    </p:set>
                                    <p:animEffect transition="in" filter="blinds(horizontal)">
                                      <p:cBhvr>
                                        <p:cTn id="117" dur="500"/>
                                        <p:tgtEl>
                                          <p:spTgt spid="44"/>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46"/>
                                        </p:tgtEl>
                                        <p:attrNameLst>
                                          <p:attrName>style.visibility</p:attrName>
                                        </p:attrNameLst>
                                      </p:cBhvr>
                                      <p:to>
                                        <p:strVal val="visible"/>
                                      </p:to>
                                    </p:set>
                                    <p:animEffect transition="in" filter="blinds(horizontal)">
                                      <p:cBhvr>
                                        <p:cTn id="122" dur="500"/>
                                        <p:tgtEl>
                                          <p:spTgt spid="46"/>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nodeType="clickEffect">
                                  <p:stCondLst>
                                    <p:cond delay="0"/>
                                  </p:stCondLst>
                                  <p:childTnLst>
                                    <p:set>
                                      <p:cBhvr>
                                        <p:cTn id="126" dur="1" fill="hold">
                                          <p:stCondLst>
                                            <p:cond delay="0"/>
                                          </p:stCondLst>
                                        </p:cTn>
                                        <p:tgtEl>
                                          <p:spTgt spid="104"/>
                                        </p:tgtEl>
                                        <p:attrNameLst>
                                          <p:attrName>style.visibility</p:attrName>
                                        </p:attrNameLst>
                                      </p:cBhvr>
                                      <p:to>
                                        <p:strVal val="visible"/>
                                      </p:to>
                                    </p:set>
                                    <p:animEffect transition="in" filter="blinds(horizontal)">
                                      <p:cBhvr>
                                        <p:cTn id="127" dur="500"/>
                                        <p:tgtEl>
                                          <p:spTgt spid="104"/>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nodeType="clickEffect">
                                  <p:stCondLst>
                                    <p:cond delay="0"/>
                                  </p:stCondLst>
                                  <p:childTnLst>
                                    <p:set>
                                      <p:cBhvr>
                                        <p:cTn id="131" dur="1" fill="hold">
                                          <p:stCondLst>
                                            <p:cond delay="0"/>
                                          </p:stCondLst>
                                        </p:cTn>
                                        <p:tgtEl>
                                          <p:spTgt spid="105"/>
                                        </p:tgtEl>
                                        <p:attrNameLst>
                                          <p:attrName>style.visibility</p:attrName>
                                        </p:attrNameLst>
                                      </p:cBhvr>
                                      <p:to>
                                        <p:strVal val="visible"/>
                                      </p:to>
                                    </p:set>
                                    <p:animEffect transition="in" filter="blinds(horizontal)">
                                      <p:cBhvr>
                                        <p:cTn id="132" dur="500"/>
                                        <p:tgtEl>
                                          <p:spTgt spid="105"/>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nodeType="clickEffect">
                                  <p:stCondLst>
                                    <p:cond delay="0"/>
                                  </p:stCondLst>
                                  <p:childTnLst>
                                    <p:set>
                                      <p:cBhvr>
                                        <p:cTn id="136" dur="1" fill="hold">
                                          <p:stCondLst>
                                            <p:cond delay="0"/>
                                          </p:stCondLst>
                                        </p:cTn>
                                        <p:tgtEl>
                                          <p:spTgt spid="106"/>
                                        </p:tgtEl>
                                        <p:attrNameLst>
                                          <p:attrName>style.visibility</p:attrName>
                                        </p:attrNameLst>
                                      </p:cBhvr>
                                      <p:to>
                                        <p:strVal val="visible"/>
                                      </p:to>
                                    </p:set>
                                    <p:animEffect transition="in" filter="blinds(horizontal)">
                                      <p:cBhvr>
                                        <p:cTn id="137" dur="500"/>
                                        <p:tgtEl>
                                          <p:spTgt spid="106"/>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nodeType="clickEffect">
                                  <p:stCondLst>
                                    <p:cond delay="0"/>
                                  </p:stCondLst>
                                  <p:childTnLst>
                                    <p:set>
                                      <p:cBhvr>
                                        <p:cTn id="141" dur="1" fill="hold">
                                          <p:stCondLst>
                                            <p:cond delay="0"/>
                                          </p:stCondLst>
                                        </p:cTn>
                                        <p:tgtEl>
                                          <p:spTgt spid="107"/>
                                        </p:tgtEl>
                                        <p:attrNameLst>
                                          <p:attrName>style.visibility</p:attrName>
                                        </p:attrNameLst>
                                      </p:cBhvr>
                                      <p:to>
                                        <p:strVal val="visible"/>
                                      </p:to>
                                    </p:set>
                                    <p:animEffect transition="in" filter="blinds(horizontal)">
                                      <p:cBhvr>
                                        <p:cTn id="142" dur="500"/>
                                        <p:tgtEl>
                                          <p:spTgt spid="107"/>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nodeType="clickEffect">
                                  <p:stCondLst>
                                    <p:cond delay="0"/>
                                  </p:stCondLst>
                                  <p:childTnLst>
                                    <p:set>
                                      <p:cBhvr>
                                        <p:cTn id="146" dur="1" fill="hold">
                                          <p:stCondLst>
                                            <p:cond delay="0"/>
                                          </p:stCondLst>
                                        </p:cTn>
                                        <p:tgtEl>
                                          <p:spTgt spid="108"/>
                                        </p:tgtEl>
                                        <p:attrNameLst>
                                          <p:attrName>style.visibility</p:attrName>
                                        </p:attrNameLst>
                                      </p:cBhvr>
                                      <p:to>
                                        <p:strVal val="visible"/>
                                      </p:to>
                                    </p:set>
                                    <p:animEffect transition="in" filter="blinds(horizontal)">
                                      <p:cBhvr>
                                        <p:cTn id="147" dur="500"/>
                                        <p:tgtEl>
                                          <p:spTgt spid="108"/>
                                        </p:tgtEl>
                                      </p:cBhvr>
                                    </p:animEffect>
                                  </p:childTnLst>
                                </p:cTn>
                              </p:par>
                            </p:childTnLst>
                          </p:cTn>
                        </p:par>
                      </p:childTnLst>
                    </p:cTn>
                  </p:par>
                  <p:par>
                    <p:cTn id="148" fill="hold">
                      <p:stCondLst>
                        <p:cond delay="indefinite"/>
                      </p:stCondLst>
                      <p:childTnLst>
                        <p:par>
                          <p:cTn id="149" fill="hold">
                            <p:stCondLst>
                              <p:cond delay="0"/>
                            </p:stCondLst>
                            <p:childTnLst>
                              <p:par>
                                <p:cTn id="150" presetID="3" presetClass="entr" presetSubtype="10" fill="hold" nodeType="clickEffect">
                                  <p:stCondLst>
                                    <p:cond delay="0"/>
                                  </p:stCondLst>
                                  <p:childTnLst>
                                    <p:set>
                                      <p:cBhvr>
                                        <p:cTn id="151" dur="1" fill="hold">
                                          <p:stCondLst>
                                            <p:cond delay="0"/>
                                          </p:stCondLst>
                                        </p:cTn>
                                        <p:tgtEl>
                                          <p:spTgt spid="95"/>
                                        </p:tgtEl>
                                        <p:attrNameLst>
                                          <p:attrName>style.visibility</p:attrName>
                                        </p:attrNameLst>
                                      </p:cBhvr>
                                      <p:to>
                                        <p:strVal val="visible"/>
                                      </p:to>
                                    </p:set>
                                    <p:animEffect transition="in" filter="blinds(horizontal)">
                                      <p:cBhvr>
                                        <p:cTn id="152" dur="500"/>
                                        <p:tgtEl>
                                          <p:spTgt spid="95"/>
                                        </p:tgtEl>
                                      </p:cBhvr>
                                    </p:animEffect>
                                  </p:childTnLst>
                                </p:cTn>
                              </p:par>
                            </p:childTnLst>
                          </p:cTn>
                        </p:par>
                      </p:childTnLst>
                    </p:cTn>
                  </p:par>
                  <p:par>
                    <p:cTn id="153" fill="hold">
                      <p:stCondLst>
                        <p:cond delay="indefinite"/>
                      </p:stCondLst>
                      <p:childTnLst>
                        <p:par>
                          <p:cTn id="154" fill="hold">
                            <p:stCondLst>
                              <p:cond delay="0"/>
                            </p:stCondLst>
                            <p:childTnLst>
                              <p:par>
                                <p:cTn id="155" presetID="3" presetClass="entr" presetSubtype="10" fill="hold" nodeType="clickEffect">
                                  <p:stCondLst>
                                    <p:cond delay="0"/>
                                  </p:stCondLst>
                                  <p:childTnLst>
                                    <p:set>
                                      <p:cBhvr>
                                        <p:cTn id="156" dur="1" fill="hold">
                                          <p:stCondLst>
                                            <p:cond delay="0"/>
                                          </p:stCondLst>
                                        </p:cTn>
                                        <p:tgtEl>
                                          <p:spTgt spid="96"/>
                                        </p:tgtEl>
                                        <p:attrNameLst>
                                          <p:attrName>style.visibility</p:attrName>
                                        </p:attrNameLst>
                                      </p:cBhvr>
                                      <p:to>
                                        <p:strVal val="visible"/>
                                      </p:to>
                                    </p:set>
                                    <p:animEffect transition="in" filter="blinds(horizontal)">
                                      <p:cBhvr>
                                        <p:cTn id="157" dur="500"/>
                                        <p:tgtEl>
                                          <p:spTgt spid="96"/>
                                        </p:tgtEl>
                                      </p:cBhvr>
                                    </p:animEffect>
                                  </p:childTnLst>
                                </p:cTn>
                              </p:par>
                            </p:childTnLst>
                          </p:cTn>
                        </p:par>
                      </p:childTnLst>
                    </p:cTn>
                  </p:par>
                  <p:par>
                    <p:cTn id="158" fill="hold">
                      <p:stCondLst>
                        <p:cond delay="indefinite"/>
                      </p:stCondLst>
                      <p:childTnLst>
                        <p:par>
                          <p:cTn id="159" fill="hold">
                            <p:stCondLst>
                              <p:cond delay="0"/>
                            </p:stCondLst>
                            <p:childTnLst>
                              <p:par>
                                <p:cTn id="160" presetID="3" presetClass="entr" presetSubtype="10" fill="hold" nodeType="clickEffect">
                                  <p:stCondLst>
                                    <p:cond delay="0"/>
                                  </p:stCondLst>
                                  <p:childTnLst>
                                    <p:set>
                                      <p:cBhvr>
                                        <p:cTn id="161" dur="1" fill="hold">
                                          <p:stCondLst>
                                            <p:cond delay="0"/>
                                          </p:stCondLst>
                                        </p:cTn>
                                        <p:tgtEl>
                                          <p:spTgt spid="97"/>
                                        </p:tgtEl>
                                        <p:attrNameLst>
                                          <p:attrName>style.visibility</p:attrName>
                                        </p:attrNameLst>
                                      </p:cBhvr>
                                      <p:to>
                                        <p:strVal val="visible"/>
                                      </p:to>
                                    </p:set>
                                    <p:animEffect transition="in" filter="blinds(horizontal)">
                                      <p:cBhvr>
                                        <p:cTn id="162" dur="500"/>
                                        <p:tgtEl>
                                          <p:spTgt spid="97"/>
                                        </p:tgtEl>
                                      </p:cBhvr>
                                    </p:animEffect>
                                  </p:childTnLst>
                                </p:cTn>
                              </p:par>
                            </p:childTnLst>
                          </p:cTn>
                        </p:par>
                      </p:childTnLst>
                    </p:cTn>
                  </p:par>
                  <p:par>
                    <p:cTn id="163" fill="hold">
                      <p:stCondLst>
                        <p:cond delay="indefinite"/>
                      </p:stCondLst>
                      <p:childTnLst>
                        <p:par>
                          <p:cTn id="164" fill="hold">
                            <p:stCondLst>
                              <p:cond delay="0"/>
                            </p:stCondLst>
                            <p:childTnLst>
                              <p:par>
                                <p:cTn id="165" presetID="3" presetClass="entr" presetSubtype="10" fill="hold" nodeType="clickEffect">
                                  <p:stCondLst>
                                    <p:cond delay="0"/>
                                  </p:stCondLst>
                                  <p:childTnLst>
                                    <p:set>
                                      <p:cBhvr>
                                        <p:cTn id="166" dur="1" fill="hold">
                                          <p:stCondLst>
                                            <p:cond delay="0"/>
                                          </p:stCondLst>
                                        </p:cTn>
                                        <p:tgtEl>
                                          <p:spTgt spid="98"/>
                                        </p:tgtEl>
                                        <p:attrNameLst>
                                          <p:attrName>style.visibility</p:attrName>
                                        </p:attrNameLst>
                                      </p:cBhvr>
                                      <p:to>
                                        <p:strVal val="visible"/>
                                      </p:to>
                                    </p:set>
                                    <p:animEffect transition="in" filter="blinds(horizontal)">
                                      <p:cBhvr>
                                        <p:cTn id="167" dur="500"/>
                                        <p:tgtEl>
                                          <p:spTgt spid="98"/>
                                        </p:tgtEl>
                                      </p:cBhvr>
                                    </p:animEffect>
                                  </p:childTnLst>
                                </p:cTn>
                              </p:par>
                            </p:childTnLst>
                          </p:cTn>
                        </p:par>
                      </p:childTnLst>
                    </p:cTn>
                  </p:par>
                  <p:par>
                    <p:cTn id="168" fill="hold">
                      <p:stCondLst>
                        <p:cond delay="indefinite"/>
                      </p:stCondLst>
                      <p:childTnLst>
                        <p:par>
                          <p:cTn id="169" fill="hold">
                            <p:stCondLst>
                              <p:cond delay="0"/>
                            </p:stCondLst>
                            <p:childTnLst>
                              <p:par>
                                <p:cTn id="170" presetID="3" presetClass="entr" presetSubtype="10" fill="hold" nodeType="clickEffect">
                                  <p:stCondLst>
                                    <p:cond delay="0"/>
                                  </p:stCondLst>
                                  <p:childTnLst>
                                    <p:set>
                                      <p:cBhvr>
                                        <p:cTn id="171" dur="1" fill="hold">
                                          <p:stCondLst>
                                            <p:cond delay="0"/>
                                          </p:stCondLst>
                                        </p:cTn>
                                        <p:tgtEl>
                                          <p:spTgt spid="99"/>
                                        </p:tgtEl>
                                        <p:attrNameLst>
                                          <p:attrName>style.visibility</p:attrName>
                                        </p:attrNameLst>
                                      </p:cBhvr>
                                      <p:to>
                                        <p:strVal val="visible"/>
                                      </p:to>
                                    </p:set>
                                    <p:animEffect transition="in" filter="blinds(horizontal)">
                                      <p:cBhvr>
                                        <p:cTn id="172" dur="500"/>
                                        <p:tgtEl>
                                          <p:spTgt spid="99"/>
                                        </p:tgtEl>
                                      </p:cBhvr>
                                    </p:animEffect>
                                  </p:childTnLst>
                                </p:cTn>
                              </p:par>
                            </p:childTnLst>
                          </p:cTn>
                        </p:par>
                      </p:childTnLst>
                    </p:cTn>
                  </p:par>
                  <p:par>
                    <p:cTn id="173" fill="hold">
                      <p:stCondLst>
                        <p:cond delay="indefinite"/>
                      </p:stCondLst>
                      <p:childTnLst>
                        <p:par>
                          <p:cTn id="174" fill="hold">
                            <p:stCondLst>
                              <p:cond delay="0"/>
                            </p:stCondLst>
                            <p:childTnLst>
                              <p:par>
                                <p:cTn id="175" presetID="3" presetClass="entr" presetSubtype="10" fill="hold" nodeType="clickEffect">
                                  <p:stCondLst>
                                    <p:cond delay="0"/>
                                  </p:stCondLst>
                                  <p:childTnLst>
                                    <p:set>
                                      <p:cBhvr>
                                        <p:cTn id="176" dur="1" fill="hold">
                                          <p:stCondLst>
                                            <p:cond delay="0"/>
                                          </p:stCondLst>
                                        </p:cTn>
                                        <p:tgtEl>
                                          <p:spTgt spid="110"/>
                                        </p:tgtEl>
                                        <p:attrNameLst>
                                          <p:attrName>style.visibility</p:attrName>
                                        </p:attrNameLst>
                                      </p:cBhvr>
                                      <p:to>
                                        <p:strVal val="visible"/>
                                      </p:to>
                                    </p:set>
                                    <p:animEffect transition="in" filter="blinds(horizontal)">
                                      <p:cBhvr>
                                        <p:cTn id="177" dur="500"/>
                                        <p:tgtEl>
                                          <p:spTgt spid="110"/>
                                        </p:tgtEl>
                                      </p:cBhvr>
                                    </p:animEffect>
                                  </p:childTnLst>
                                </p:cTn>
                              </p:par>
                            </p:childTnLst>
                          </p:cTn>
                        </p:par>
                      </p:childTnLst>
                    </p:cTn>
                  </p:par>
                  <p:par>
                    <p:cTn id="178" fill="hold">
                      <p:stCondLst>
                        <p:cond delay="indefinite"/>
                      </p:stCondLst>
                      <p:childTnLst>
                        <p:par>
                          <p:cTn id="179" fill="hold">
                            <p:stCondLst>
                              <p:cond delay="0"/>
                            </p:stCondLst>
                            <p:childTnLst>
                              <p:par>
                                <p:cTn id="180" presetID="3" presetClass="entr" presetSubtype="10" fill="hold" nodeType="clickEffect">
                                  <p:stCondLst>
                                    <p:cond delay="0"/>
                                  </p:stCondLst>
                                  <p:childTnLst>
                                    <p:set>
                                      <p:cBhvr>
                                        <p:cTn id="181" dur="1" fill="hold">
                                          <p:stCondLst>
                                            <p:cond delay="0"/>
                                          </p:stCondLst>
                                        </p:cTn>
                                        <p:tgtEl>
                                          <p:spTgt spid="109"/>
                                        </p:tgtEl>
                                        <p:attrNameLst>
                                          <p:attrName>style.visibility</p:attrName>
                                        </p:attrNameLst>
                                      </p:cBhvr>
                                      <p:to>
                                        <p:strVal val="visible"/>
                                      </p:to>
                                    </p:set>
                                    <p:animEffect transition="in" filter="blinds(horizontal)">
                                      <p:cBhvr>
                                        <p:cTn id="182" dur="500"/>
                                        <p:tgtEl>
                                          <p:spTgt spid="109"/>
                                        </p:tgtEl>
                                      </p:cBhvr>
                                    </p:animEffect>
                                  </p:childTnLst>
                                </p:cTn>
                              </p:par>
                            </p:childTnLst>
                          </p:cTn>
                        </p:par>
                      </p:childTnLst>
                    </p:cTn>
                  </p:par>
                  <p:par>
                    <p:cTn id="183" fill="hold">
                      <p:stCondLst>
                        <p:cond delay="indefinite"/>
                      </p:stCondLst>
                      <p:childTnLst>
                        <p:par>
                          <p:cTn id="184" fill="hold">
                            <p:stCondLst>
                              <p:cond delay="0"/>
                            </p:stCondLst>
                            <p:childTnLst>
                              <p:par>
                                <p:cTn id="185" presetID="3" presetClass="entr" presetSubtype="10" fill="hold" nodeType="clickEffect">
                                  <p:stCondLst>
                                    <p:cond delay="0"/>
                                  </p:stCondLst>
                                  <p:childTnLst>
                                    <p:set>
                                      <p:cBhvr>
                                        <p:cTn id="186" dur="1" fill="hold">
                                          <p:stCondLst>
                                            <p:cond delay="0"/>
                                          </p:stCondLst>
                                        </p:cTn>
                                        <p:tgtEl>
                                          <p:spTgt spid="112"/>
                                        </p:tgtEl>
                                        <p:attrNameLst>
                                          <p:attrName>style.visibility</p:attrName>
                                        </p:attrNameLst>
                                      </p:cBhvr>
                                      <p:to>
                                        <p:strVal val="visible"/>
                                      </p:to>
                                    </p:set>
                                    <p:animEffect transition="in" filter="blinds(horizontal)">
                                      <p:cBhvr>
                                        <p:cTn id="187" dur="500"/>
                                        <p:tgtEl>
                                          <p:spTgt spid="112"/>
                                        </p:tgtEl>
                                      </p:cBhvr>
                                    </p:animEffect>
                                  </p:childTnLst>
                                </p:cTn>
                              </p:par>
                            </p:childTnLst>
                          </p:cTn>
                        </p:par>
                      </p:childTnLst>
                    </p:cTn>
                  </p:par>
                  <p:par>
                    <p:cTn id="188" fill="hold">
                      <p:stCondLst>
                        <p:cond delay="indefinite"/>
                      </p:stCondLst>
                      <p:childTnLst>
                        <p:par>
                          <p:cTn id="189" fill="hold">
                            <p:stCondLst>
                              <p:cond delay="0"/>
                            </p:stCondLst>
                            <p:childTnLst>
                              <p:par>
                                <p:cTn id="190" presetID="3" presetClass="entr" presetSubtype="10" fill="hold" nodeType="clickEffect">
                                  <p:stCondLst>
                                    <p:cond delay="0"/>
                                  </p:stCondLst>
                                  <p:childTnLst>
                                    <p:set>
                                      <p:cBhvr>
                                        <p:cTn id="191" dur="1" fill="hold">
                                          <p:stCondLst>
                                            <p:cond delay="0"/>
                                          </p:stCondLst>
                                        </p:cTn>
                                        <p:tgtEl>
                                          <p:spTgt spid="111"/>
                                        </p:tgtEl>
                                        <p:attrNameLst>
                                          <p:attrName>style.visibility</p:attrName>
                                        </p:attrNameLst>
                                      </p:cBhvr>
                                      <p:to>
                                        <p:strVal val="visible"/>
                                      </p:to>
                                    </p:set>
                                    <p:animEffect transition="in" filter="blinds(horizontal)">
                                      <p:cBhvr>
                                        <p:cTn id="192" dur="500"/>
                                        <p:tgtEl>
                                          <p:spTgt spid="111"/>
                                        </p:tgtEl>
                                      </p:cBhvr>
                                    </p:animEffect>
                                  </p:childTnLst>
                                </p:cTn>
                              </p:par>
                            </p:childTnLst>
                          </p:cTn>
                        </p:par>
                      </p:childTnLst>
                    </p:cTn>
                  </p:par>
                  <p:par>
                    <p:cTn id="193" fill="hold">
                      <p:stCondLst>
                        <p:cond delay="indefinite"/>
                      </p:stCondLst>
                      <p:childTnLst>
                        <p:par>
                          <p:cTn id="194" fill="hold">
                            <p:stCondLst>
                              <p:cond delay="0"/>
                            </p:stCondLst>
                            <p:childTnLst>
                              <p:par>
                                <p:cTn id="195" presetID="3" presetClass="entr" presetSubtype="10" fill="hold" nodeType="clickEffect">
                                  <p:stCondLst>
                                    <p:cond delay="0"/>
                                  </p:stCondLst>
                                  <p:childTnLst>
                                    <p:set>
                                      <p:cBhvr>
                                        <p:cTn id="196" dur="1" fill="hold">
                                          <p:stCondLst>
                                            <p:cond delay="0"/>
                                          </p:stCondLst>
                                        </p:cTn>
                                        <p:tgtEl>
                                          <p:spTgt spid="114"/>
                                        </p:tgtEl>
                                        <p:attrNameLst>
                                          <p:attrName>style.visibility</p:attrName>
                                        </p:attrNameLst>
                                      </p:cBhvr>
                                      <p:to>
                                        <p:strVal val="visible"/>
                                      </p:to>
                                    </p:set>
                                    <p:animEffect transition="in" filter="blinds(horizontal)">
                                      <p:cBhvr>
                                        <p:cTn id="197" dur="500"/>
                                        <p:tgtEl>
                                          <p:spTgt spid="114"/>
                                        </p:tgtEl>
                                      </p:cBhvr>
                                    </p:animEffect>
                                  </p:childTnLst>
                                </p:cTn>
                              </p:par>
                            </p:childTnLst>
                          </p:cTn>
                        </p:par>
                      </p:childTnLst>
                    </p:cTn>
                  </p:par>
                  <p:par>
                    <p:cTn id="198" fill="hold">
                      <p:stCondLst>
                        <p:cond delay="indefinite"/>
                      </p:stCondLst>
                      <p:childTnLst>
                        <p:par>
                          <p:cTn id="199" fill="hold">
                            <p:stCondLst>
                              <p:cond delay="0"/>
                            </p:stCondLst>
                            <p:childTnLst>
                              <p:par>
                                <p:cTn id="200" presetID="3" presetClass="entr" presetSubtype="10" fill="hold" nodeType="clickEffect">
                                  <p:stCondLst>
                                    <p:cond delay="0"/>
                                  </p:stCondLst>
                                  <p:childTnLst>
                                    <p:set>
                                      <p:cBhvr>
                                        <p:cTn id="201" dur="1" fill="hold">
                                          <p:stCondLst>
                                            <p:cond delay="0"/>
                                          </p:stCondLst>
                                        </p:cTn>
                                        <p:tgtEl>
                                          <p:spTgt spid="113"/>
                                        </p:tgtEl>
                                        <p:attrNameLst>
                                          <p:attrName>style.visibility</p:attrName>
                                        </p:attrNameLst>
                                      </p:cBhvr>
                                      <p:to>
                                        <p:strVal val="visible"/>
                                      </p:to>
                                    </p:set>
                                    <p:animEffect transition="in" filter="blinds(horizontal)">
                                      <p:cBhvr>
                                        <p:cTn id="202" dur="500"/>
                                        <p:tgtEl>
                                          <p:spTgt spid="113"/>
                                        </p:tgtEl>
                                      </p:cBhvr>
                                    </p:animEffect>
                                  </p:childTnLst>
                                </p:cTn>
                              </p:par>
                            </p:childTnLst>
                          </p:cTn>
                        </p:par>
                      </p:childTnLst>
                    </p:cTn>
                  </p:par>
                  <p:par>
                    <p:cTn id="203" fill="hold">
                      <p:stCondLst>
                        <p:cond delay="indefinite"/>
                      </p:stCondLst>
                      <p:childTnLst>
                        <p:par>
                          <p:cTn id="204" fill="hold">
                            <p:stCondLst>
                              <p:cond delay="0"/>
                            </p:stCondLst>
                            <p:childTnLst>
                              <p:par>
                                <p:cTn id="205" presetID="3" presetClass="entr" presetSubtype="10" fill="hold" nodeType="clickEffect">
                                  <p:stCondLst>
                                    <p:cond delay="0"/>
                                  </p:stCondLst>
                                  <p:childTnLst>
                                    <p:set>
                                      <p:cBhvr>
                                        <p:cTn id="206" dur="1" fill="hold">
                                          <p:stCondLst>
                                            <p:cond delay="0"/>
                                          </p:stCondLst>
                                        </p:cTn>
                                        <p:tgtEl>
                                          <p:spTgt spid="116"/>
                                        </p:tgtEl>
                                        <p:attrNameLst>
                                          <p:attrName>style.visibility</p:attrName>
                                        </p:attrNameLst>
                                      </p:cBhvr>
                                      <p:to>
                                        <p:strVal val="visible"/>
                                      </p:to>
                                    </p:set>
                                    <p:animEffect transition="in" filter="blinds(horizontal)">
                                      <p:cBhvr>
                                        <p:cTn id="207" dur="500"/>
                                        <p:tgtEl>
                                          <p:spTgt spid="116"/>
                                        </p:tgtEl>
                                      </p:cBhvr>
                                    </p:animEffect>
                                  </p:childTnLst>
                                </p:cTn>
                              </p:par>
                            </p:childTnLst>
                          </p:cTn>
                        </p:par>
                      </p:childTnLst>
                    </p:cTn>
                  </p:par>
                  <p:par>
                    <p:cTn id="208" fill="hold">
                      <p:stCondLst>
                        <p:cond delay="indefinite"/>
                      </p:stCondLst>
                      <p:childTnLst>
                        <p:par>
                          <p:cTn id="209" fill="hold">
                            <p:stCondLst>
                              <p:cond delay="0"/>
                            </p:stCondLst>
                            <p:childTnLst>
                              <p:par>
                                <p:cTn id="210" presetID="3" presetClass="entr" presetSubtype="10" fill="hold" nodeType="clickEffect">
                                  <p:stCondLst>
                                    <p:cond delay="0"/>
                                  </p:stCondLst>
                                  <p:childTnLst>
                                    <p:set>
                                      <p:cBhvr>
                                        <p:cTn id="211" dur="1" fill="hold">
                                          <p:stCondLst>
                                            <p:cond delay="0"/>
                                          </p:stCondLst>
                                        </p:cTn>
                                        <p:tgtEl>
                                          <p:spTgt spid="115"/>
                                        </p:tgtEl>
                                        <p:attrNameLst>
                                          <p:attrName>style.visibility</p:attrName>
                                        </p:attrNameLst>
                                      </p:cBhvr>
                                      <p:to>
                                        <p:strVal val="visible"/>
                                      </p:to>
                                    </p:set>
                                    <p:animEffect transition="in" filter="blinds(horizontal)">
                                      <p:cBhvr>
                                        <p:cTn id="212" dur="500"/>
                                        <p:tgtEl>
                                          <p:spTgt spid="115"/>
                                        </p:tgtEl>
                                      </p:cBhvr>
                                    </p:animEffect>
                                  </p:childTnLst>
                                </p:cTn>
                              </p:par>
                            </p:childTnLst>
                          </p:cTn>
                        </p:par>
                      </p:childTnLst>
                    </p:cTn>
                  </p:par>
                  <p:par>
                    <p:cTn id="213" fill="hold">
                      <p:stCondLst>
                        <p:cond delay="indefinite"/>
                      </p:stCondLst>
                      <p:childTnLst>
                        <p:par>
                          <p:cTn id="214" fill="hold">
                            <p:stCondLst>
                              <p:cond delay="0"/>
                            </p:stCondLst>
                            <p:childTnLst>
                              <p:par>
                                <p:cTn id="215" presetID="3" presetClass="entr" presetSubtype="10" fill="hold" nodeType="clickEffect">
                                  <p:stCondLst>
                                    <p:cond delay="0"/>
                                  </p:stCondLst>
                                  <p:childTnLst>
                                    <p:set>
                                      <p:cBhvr>
                                        <p:cTn id="216" dur="1" fill="hold">
                                          <p:stCondLst>
                                            <p:cond delay="0"/>
                                          </p:stCondLst>
                                        </p:cTn>
                                        <p:tgtEl>
                                          <p:spTgt spid="118"/>
                                        </p:tgtEl>
                                        <p:attrNameLst>
                                          <p:attrName>style.visibility</p:attrName>
                                        </p:attrNameLst>
                                      </p:cBhvr>
                                      <p:to>
                                        <p:strVal val="visible"/>
                                      </p:to>
                                    </p:set>
                                    <p:animEffect transition="in" filter="blinds(horizontal)">
                                      <p:cBhvr>
                                        <p:cTn id="217" dur="500"/>
                                        <p:tgtEl>
                                          <p:spTgt spid="118"/>
                                        </p:tgtEl>
                                      </p:cBhvr>
                                    </p:animEffect>
                                  </p:childTnLst>
                                </p:cTn>
                              </p:par>
                            </p:childTnLst>
                          </p:cTn>
                        </p:par>
                      </p:childTnLst>
                    </p:cTn>
                  </p:par>
                  <p:par>
                    <p:cTn id="218" fill="hold">
                      <p:stCondLst>
                        <p:cond delay="indefinite"/>
                      </p:stCondLst>
                      <p:childTnLst>
                        <p:par>
                          <p:cTn id="219" fill="hold">
                            <p:stCondLst>
                              <p:cond delay="0"/>
                            </p:stCondLst>
                            <p:childTnLst>
                              <p:par>
                                <p:cTn id="220" presetID="3" presetClass="entr" presetSubtype="10" fill="hold" nodeType="clickEffect">
                                  <p:stCondLst>
                                    <p:cond delay="0"/>
                                  </p:stCondLst>
                                  <p:childTnLst>
                                    <p:set>
                                      <p:cBhvr>
                                        <p:cTn id="221" dur="1" fill="hold">
                                          <p:stCondLst>
                                            <p:cond delay="0"/>
                                          </p:stCondLst>
                                        </p:cTn>
                                        <p:tgtEl>
                                          <p:spTgt spid="117"/>
                                        </p:tgtEl>
                                        <p:attrNameLst>
                                          <p:attrName>style.visibility</p:attrName>
                                        </p:attrNameLst>
                                      </p:cBhvr>
                                      <p:to>
                                        <p:strVal val="visible"/>
                                      </p:to>
                                    </p:set>
                                    <p:animEffect transition="in" filter="blinds(horizontal)">
                                      <p:cBhvr>
                                        <p:cTn id="222" dur="500"/>
                                        <p:tgtEl>
                                          <p:spTgt spid="117"/>
                                        </p:tgtEl>
                                      </p:cBhvr>
                                    </p:animEffect>
                                  </p:childTnLst>
                                </p:cTn>
                              </p:par>
                            </p:childTnLst>
                          </p:cTn>
                        </p:par>
                      </p:childTnLst>
                    </p:cTn>
                  </p:par>
                  <p:par>
                    <p:cTn id="223" fill="hold">
                      <p:stCondLst>
                        <p:cond delay="indefinite"/>
                      </p:stCondLst>
                      <p:childTnLst>
                        <p:par>
                          <p:cTn id="224" fill="hold">
                            <p:stCondLst>
                              <p:cond delay="0"/>
                            </p:stCondLst>
                            <p:childTnLst>
                              <p:par>
                                <p:cTn id="225" presetID="3" presetClass="entr" presetSubtype="10" fill="hold" nodeType="clickEffect">
                                  <p:stCondLst>
                                    <p:cond delay="0"/>
                                  </p:stCondLst>
                                  <p:childTnLst>
                                    <p:set>
                                      <p:cBhvr>
                                        <p:cTn id="226" dur="1" fill="hold">
                                          <p:stCondLst>
                                            <p:cond delay="0"/>
                                          </p:stCondLst>
                                        </p:cTn>
                                        <p:tgtEl>
                                          <p:spTgt spid="104"/>
                                        </p:tgtEl>
                                        <p:attrNameLst>
                                          <p:attrName>style.visibility</p:attrName>
                                        </p:attrNameLst>
                                      </p:cBhvr>
                                      <p:to>
                                        <p:strVal val="visible"/>
                                      </p:to>
                                    </p:set>
                                    <p:animEffect transition="in" filter="blinds(horizontal)">
                                      <p:cBhvr>
                                        <p:cTn id="227" dur="500"/>
                                        <p:tgtEl>
                                          <p:spTgt spid="104"/>
                                        </p:tgtEl>
                                      </p:cBhvr>
                                    </p:animEffect>
                                  </p:childTnLst>
                                </p:cTn>
                              </p:par>
                              <p:par>
                                <p:cTn id="228" presetID="3" presetClass="entr" presetSubtype="10" fill="hold" nodeType="withEffect">
                                  <p:stCondLst>
                                    <p:cond delay="0"/>
                                  </p:stCondLst>
                                  <p:childTnLst>
                                    <p:set>
                                      <p:cBhvr>
                                        <p:cTn id="229" dur="1" fill="hold">
                                          <p:stCondLst>
                                            <p:cond delay="0"/>
                                          </p:stCondLst>
                                        </p:cTn>
                                        <p:tgtEl>
                                          <p:spTgt spid="105"/>
                                        </p:tgtEl>
                                        <p:attrNameLst>
                                          <p:attrName>style.visibility</p:attrName>
                                        </p:attrNameLst>
                                      </p:cBhvr>
                                      <p:to>
                                        <p:strVal val="visible"/>
                                      </p:to>
                                    </p:set>
                                    <p:animEffect transition="in" filter="blinds(horizontal)">
                                      <p:cBhvr>
                                        <p:cTn id="230" dur="500"/>
                                        <p:tgtEl>
                                          <p:spTgt spid="105"/>
                                        </p:tgtEl>
                                      </p:cBhvr>
                                    </p:animEffect>
                                  </p:childTnLst>
                                </p:cTn>
                              </p:par>
                              <p:par>
                                <p:cTn id="231" presetID="3" presetClass="entr" presetSubtype="10" fill="hold" nodeType="withEffect">
                                  <p:stCondLst>
                                    <p:cond delay="0"/>
                                  </p:stCondLst>
                                  <p:childTnLst>
                                    <p:set>
                                      <p:cBhvr>
                                        <p:cTn id="232" dur="1" fill="hold">
                                          <p:stCondLst>
                                            <p:cond delay="0"/>
                                          </p:stCondLst>
                                        </p:cTn>
                                        <p:tgtEl>
                                          <p:spTgt spid="106"/>
                                        </p:tgtEl>
                                        <p:attrNameLst>
                                          <p:attrName>style.visibility</p:attrName>
                                        </p:attrNameLst>
                                      </p:cBhvr>
                                      <p:to>
                                        <p:strVal val="visible"/>
                                      </p:to>
                                    </p:set>
                                    <p:animEffect transition="in" filter="blinds(horizontal)">
                                      <p:cBhvr>
                                        <p:cTn id="233" dur="500"/>
                                        <p:tgtEl>
                                          <p:spTgt spid="106"/>
                                        </p:tgtEl>
                                      </p:cBhvr>
                                    </p:animEffect>
                                  </p:childTnLst>
                                </p:cTn>
                              </p:par>
                              <p:par>
                                <p:cTn id="234" presetID="3" presetClass="entr" presetSubtype="10" fill="hold" nodeType="withEffect">
                                  <p:stCondLst>
                                    <p:cond delay="0"/>
                                  </p:stCondLst>
                                  <p:childTnLst>
                                    <p:set>
                                      <p:cBhvr>
                                        <p:cTn id="235" dur="1" fill="hold">
                                          <p:stCondLst>
                                            <p:cond delay="0"/>
                                          </p:stCondLst>
                                        </p:cTn>
                                        <p:tgtEl>
                                          <p:spTgt spid="107"/>
                                        </p:tgtEl>
                                        <p:attrNameLst>
                                          <p:attrName>style.visibility</p:attrName>
                                        </p:attrNameLst>
                                      </p:cBhvr>
                                      <p:to>
                                        <p:strVal val="visible"/>
                                      </p:to>
                                    </p:set>
                                    <p:animEffect transition="in" filter="blinds(horizontal)">
                                      <p:cBhvr>
                                        <p:cTn id="236" dur="500"/>
                                        <p:tgtEl>
                                          <p:spTgt spid="107"/>
                                        </p:tgtEl>
                                      </p:cBhvr>
                                    </p:animEffect>
                                  </p:childTnLst>
                                </p:cTn>
                              </p:par>
                              <p:par>
                                <p:cTn id="237" presetID="3" presetClass="entr" presetSubtype="10" fill="hold" nodeType="withEffect">
                                  <p:stCondLst>
                                    <p:cond delay="0"/>
                                  </p:stCondLst>
                                  <p:childTnLst>
                                    <p:set>
                                      <p:cBhvr>
                                        <p:cTn id="238" dur="1" fill="hold">
                                          <p:stCondLst>
                                            <p:cond delay="0"/>
                                          </p:stCondLst>
                                        </p:cTn>
                                        <p:tgtEl>
                                          <p:spTgt spid="108"/>
                                        </p:tgtEl>
                                        <p:attrNameLst>
                                          <p:attrName>style.visibility</p:attrName>
                                        </p:attrNameLst>
                                      </p:cBhvr>
                                      <p:to>
                                        <p:strVal val="visible"/>
                                      </p:to>
                                    </p:set>
                                    <p:animEffect transition="in" filter="blinds(horizontal)">
                                      <p:cBhvr>
                                        <p:cTn id="239" dur="500"/>
                                        <p:tgtEl>
                                          <p:spTgt spid="108"/>
                                        </p:tgtEl>
                                      </p:cBhvr>
                                    </p:animEffect>
                                  </p:childTnLst>
                                </p:cTn>
                              </p:par>
                              <p:par>
                                <p:cTn id="240" presetID="3" presetClass="entr" presetSubtype="10" fill="hold" nodeType="withEffect">
                                  <p:stCondLst>
                                    <p:cond delay="0"/>
                                  </p:stCondLst>
                                  <p:childTnLst>
                                    <p:set>
                                      <p:cBhvr>
                                        <p:cTn id="241" dur="1" fill="hold">
                                          <p:stCondLst>
                                            <p:cond delay="0"/>
                                          </p:stCondLst>
                                        </p:cTn>
                                        <p:tgtEl>
                                          <p:spTgt spid="109"/>
                                        </p:tgtEl>
                                        <p:attrNameLst>
                                          <p:attrName>style.visibility</p:attrName>
                                        </p:attrNameLst>
                                      </p:cBhvr>
                                      <p:to>
                                        <p:strVal val="visible"/>
                                      </p:to>
                                    </p:set>
                                    <p:animEffect transition="in" filter="blinds(horizontal)">
                                      <p:cBhvr>
                                        <p:cTn id="242" dur="500"/>
                                        <p:tgtEl>
                                          <p:spTgt spid="109"/>
                                        </p:tgtEl>
                                      </p:cBhvr>
                                    </p:animEffect>
                                  </p:childTnLst>
                                </p:cTn>
                              </p:par>
                              <p:par>
                                <p:cTn id="243" presetID="3" presetClass="entr" presetSubtype="10" fill="hold" nodeType="withEffect">
                                  <p:stCondLst>
                                    <p:cond delay="0"/>
                                  </p:stCondLst>
                                  <p:childTnLst>
                                    <p:set>
                                      <p:cBhvr>
                                        <p:cTn id="244" dur="1" fill="hold">
                                          <p:stCondLst>
                                            <p:cond delay="0"/>
                                          </p:stCondLst>
                                        </p:cTn>
                                        <p:tgtEl>
                                          <p:spTgt spid="110"/>
                                        </p:tgtEl>
                                        <p:attrNameLst>
                                          <p:attrName>style.visibility</p:attrName>
                                        </p:attrNameLst>
                                      </p:cBhvr>
                                      <p:to>
                                        <p:strVal val="visible"/>
                                      </p:to>
                                    </p:set>
                                    <p:animEffect transition="in" filter="blinds(horizontal)">
                                      <p:cBhvr>
                                        <p:cTn id="245" dur="500"/>
                                        <p:tgtEl>
                                          <p:spTgt spid="110"/>
                                        </p:tgtEl>
                                      </p:cBhvr>
                                    </p:animEffect>
                                  </p:childTnLst>
                                </p:cTn>
                              </p:par>
                              <p:par>
                                <p:cTn id="246" presetID="3" presetClass="entr" presetSubtype="10" fill="hold" nodeType="withEffect">
                                  <p:stCondLst>
                                    <p:cond delay="0"/>
                                  </p:stCondLst>
                                  <p:childTnLst>
                                    <p:set>
                                      <p:cBhvr>
                                        <p:cTn id="247" dur="1" fill="hold">
                                          <p:stCondLst>
                                            <p:cond delay="0"/>
                                          </p:stCondLst>
                                        </p:cTn>
                                        <p:tgtEl>
                                          <p:spTgt spid="111"/>
                                        </p:tgtEl>
                                        <p:attrNameLst>
                                          <p:attrName>style.visibility</p:attrName>
                                        </p:attrNameLst>
                                      </p:cBhvr>
                                      <p:to>
                                        <p:strVal val="visible"/>
                                      </p:to>
                                    </p:set>
                                    <p:animEffect transition="in" filter="blinds(horizontal)">
                                      <p:cBhvr>
                                        <p:cTn id="248" dur="500"/>
                                        <p:tgtEl>
                                          <p:spTgt spid="111"/>
                                        </p:tgtEl>
                                      </p:cBhvr>
                                    </p:animEffect>
                                  </p:childTnLst>
                                </p:cTn>
                              </p:par>
                              <p:par>
                                <p:cTn id="249" presetID="3" presetClass="entr" presetSubtype="10" fill="hold" nodeType="withEffect">
                                  <p:stCondLst>
                                    <p:cond delay="0"/>
                                  </p:stCondLst>
                                  <p:childTnLst>
                                    <p:set>
                                      <p:cBhvr>
                                        <p:cTn id="250" dur="1" fill="hold">
                                          <p:stCondLst>
                                            <p:cond delay="0"/>
                                          </p:stCondLst>
                                        </p:cTn>
                                        <p:tgtEl>
                                          <p:spTgt spid="112"/>
                                        </p:tgtEl>
                                        <p:attrNameLst>
                                          <p:attrName>style.visibility</p:attrName>
                                        </p:attrNameLst>
                                      </p:cBhvr>
                                      <p:to>
                                        <p:strVal val="visible"/>
                                      </p:to>
                                    </p:set>
                                    <p:animEffect transition="in" filter="blinds(horizontal)">
                                      <p:cBhvr>
                                        <p:cTn id="251" dur="500"/>
                                        <p:tgtEl>
                                          <p:spTgt spid="112"/>
                                        </p:tgtEl>
                                      </p:cBhvr>
                                    </p:animEffect>
                                  </p:childTnLst>
                                </p:cTn>
                              </p:par>
                              <p:par>
                                <p:cTn id="252" presetID="3" presetClass="entr" presetSubtype="10" fill="hold" nodeType="withEffect">
                                  <p:stCondLst>
                                    <p:cond delay="0"/>
                                  </p:stCondLst>
                                  <p:childTnLst>
                                    <p:set>
                                      <p:cBhvr>
                                        <p:cTn id="253" dur="1" fill="hold">
                                          <p:stCondLst>
                                            <p:cond delay="0"/>
                                          </p:stCondLst>
                                        </p:cTn>
                                        <p:tgtEl>
                                          <p:spTgt spid="113"/>
                                        </p:tgtEl>
                                        <p:attrNameLst>
                                          <p:attrName>style.visibility</p:attrName>
                                        </p:attrNameLst>
                                      </p:cBhvr>
                                      <p:to>
                                        <p:strVal val="visible"/>
                                      </p:to>
                                    </p:set>
                                    <p:animEffect transition="in" filter="blinds(horizontal)">
                                      <p:cBhvr>
                                        <p:cTn id="254" dur="500"/>
                                        <p:tgtEl>
                                          <p:spTgt spid="113"/>
                                        </p:tgtEl>
                                      </p:cBhvr>
                                    </p:animEffect>
                                  </p:childTnLst>
                                </p:cTn>
                              </p:par>
                              <p:par>
                                <p:cTn id="255" presetID="3" presetClass="entr" presetSubtype="10" fill="hold" nodeType="withEffect">
                                  <p:stCondLst>
                                    <p:cond delay="0"/>
                                  </p:stCondLst>
                                  <p:childTnLst>
                                    <p:set>
                                      <p:cBhvr>
                                        <p:cTn id="256" dur="1" fill="hold">
                                          <p:stCondLst>
                                            <p:cond delay="0"/>
                                          </p:stCondLst>
                                        </p:cTn>
                                        <p:tgtEl>
                                          <p:spTgt spid="114"/>
                                        </p:tgtEl>
                                        <p:attrNameLst>
                                          <p:attrName>style.visibility</p:attrName>
                                        </p:attrNameLst>
                                      </p:cBhvr>
                                      <p:to>
                                        <p:strVal val="visible"/>
                                      </p:to>
                                    </p:set>
                                    <p:animEffect transition="in" filter="blinds(horizontal)">
                                      <p:cBhvr>
                                        <p:cTn id="257" dur="500"/>
                                        <p:tgtEl>
                                          <p:spTgt spid="114"/>
                                        </p:tgtEl>
                                      </p:cBhvr>
                                    </p:animEffect>
                                  </p:childTnLst>
                                </p:cTn>
                              </p:par>
                              <p:par>
                                <p:cTn id="258" presetID="3" presetClass="entr" presetSubtype="10" fill="hold" nodeType="withEffect">
                                  <p:stCondLst>
                                    <p:cond delay="0"/>
                                  </p:stCondLst>
                                  <p:childTnLst>
                                    <p:set>
                                      <p:cBhvr>
                                        <p:cTn id="259" dur="1" fill="hold">
                                          <p:stCondLst>
                                            <p:cond delay="0"/>
                                          </p:stCondLst>
                                        </p:cTn>
                                        <p:tgtEl>
                                          <p:spTgt spid="115"/>
                                        </p:tgtEl>
                                        <p:attrNameLst>
                                          <p:attrName>style.visibility</p:attrName>
                                        </p:attrNameLst>
                                      </p:cBhvr>
                                      <p:to>
                                        <p:strVal val="visible"/>
                                      </p:to>
                                    </p:set>
                                    <p:animEffect transition="in" filter="blinds(horizontal)">
                                      <p:cBhvr>
                                        <p:cTn id="260" dur="500"/>
                                        <p:tgtEl>
                                          <p:spTgt spid="115"/>
                                        </p:tgtEl>
                                      </p:cBhvr>
                                    </p:animEffect>
                                  </p:childTnLst>
                                </p:cTn>
                              </p:par>
                              <p:par>
                                <p:cTn id="261" presetID="3" presetClass="entr" presetSubtype="10" fill="hold" nodeType="withEffect">
                                  <p:stCondLst>
                                    <p:cond delay="0"/>
                                  </p:stCondLst>
                                  <p:childTnLst>
                                    <p:set>
                                      <p:cBhvr>
                                        <p:cTn id="262" dur="1" fill="hold">
                                          <p:stCondLst>
                                            <p:cond delay="0"/>
                                          </p:stCondLst>
                                        </p:cTn>
                                        <p:tgtEl>
                                          <p:spTgt spid="116"/>
                                        </p:tgtEl>
                                        <p:attrNameLst>
                                          <p:attrName>style.visibility</p:attrName>
                                        </p:attrNameLst>
                                      </p:cBhvr>
                                      <p:to>
                                        <p:strVal val="visible"/>
                                      </p:to>
                                    </p:set>
                                    <p:animEffect transition="in" filter="blinds(horizontal)">
                                      <p:cBhvr>
                                        <p:cTn id="263" dur="500"/>
                                        <p:tgtEl>
                                          <p:spTgt spid="116"/>
                                        </p:tgtEl>
                                      </p:cBhvr>
                                    </p:animEffect>
                                  </p:childTnLst>
                                </p:cTn>
                              </p:par>
                              <p:par>
                                <p:cTn id="264" presetID="3" presetClass="entr" presetSubtype="10" fill="hold" nodeType="withEffect">
                                  <p:stCondLst>
                                    <p:cond delay="0"/>
                                  </p:stCondLst>
                                  <p:childTnLst>
                                    <p:set>
                                      <p:cBhvr>
                                        <p:cTn id="265" dur="1" fill="hold">
                                          <p:stCondLst>
                                            <p:cond delay="0"/>
                                          </p:stCondLst>
                                        </p:cTn>
                                        <p:tgtEl>
                                          <p:spTgt spid="117"/>
                                        </p:tgtEl>
                                        <p:attrNameLst>
                                          <p:attrName>style.visibility</p:attrName>
                                        </p:attrNameLst>
                                      </p:cBhvr>
                                      <p:to>
                                        <p:strVal val="visible"/>
                                      </p:to>
                                    </p:set>
                                    <p:animEffect transition="in" filter="blinds(horizontal)">
                                      <p:cBhvr>
                                        <p:cTn id="266" dur="500"/>
                                        <p:tgtEl>
                                          <p:spTgt spid="117"/>
                                        </p:tgtEl>
                                      </p:cBhvr>
                                    </p:animEffect>
                                  </p:childTnLst>
                                </p:cTn>
                              </p:par>
                              <p:par>
                                <p:cTn id="267" presetID="3" presetClass="entr" presetSubtype="10" fill="hold" nodeType="withEffect">
                                  <p:stCondLst>
                                    <p:cond delay="0"/>
                                  </p:stCondLst>
                                  <p:childTnLst>
                                    <p:set>
                                      <p:cBhvr>
                                        <p:cTn id="268" dur="1" fill="hold">
                                          <p:stCondLst>
                                            <p:cond delay="0"/>
                                          </p:stCondLst>
                                        </p:cTn>
                                        <p:tgtEl>
                                          <p:spTgt spid="118"/>
                                        </p:tgtEl>
                                        <p:attrNameLst>
                                          <p:attrName>style.visibility</p:attrName>
                                        </p:attrNameLst>
                                      </p:cBhvr>
                                      <p:to>
                                        <p:strVal val="visible"/>
                                      </p:to>
                                    </p:set>
                                    <p:animEffect transition="in" filter="blinds(horizontal)">
                                      <p:cBhvr>
                                        <p:cTn id="269" dur="500"/>
                                        <p:tgtEl>
                                          <p:spTgt spid="118"/>
                                        </p:tgtEl>
                                      </p:cBhvr>
                                    </p:animEffect>
                                  </p:childTnLst>
                                </p:cTn>
                              </p:par>
                            </p:childTnLst>
                          </p:cTn>
                        </p:par>
                      </p:childTnLst>
                    </p:cTn>
                  </p:par>
                  <p:par>
                    <p:cTn id="270" fill="hold">
                      <p:stCondLst>
                        <p:cond delay="indefinite"/>
                      </p:stCondLst>
                      <p:childTnLst>
                        <p:par>
                          <p:cTn id="271" fill="hold">
                            <p:stCondLst>
                              <p:cond delay="0"/>
                            </p:stCondLst>
                            <p:childTnLst>
                              <p:par>
                                <p:cTn id="272" presetID="3" presetClass="entr" presetSubtype="10" fill="hold" grpId="0" nodeType="clickEffect">
                                  <p:stCondLst>
                                    <p:cond delay="0"/>
                                  </p:stCondLst>
                                  <p:childTnLst>
                                    <p:set>
                                      <p:cBhvr>
                                        <p:cTn id="273" dur="1" fill="hold">
                                          <p:stCondLst>
                                            <p:cond delay="0"/>
                                          </p:stCondLst>
                                        </p:cTn>
                                        <p:tgtEl>
                                          <p:spTgt spid="36"/>
                                        </p:tgtEl>
                                        <p:attrNameLst>
                                          <p:attrName>style.visibility</p:attrName>
                                        </p:attrNameLst>
                                      </p:cBhvr>
                                      <p:to>
                                        <p:strVal val="visible"/>
                                      </p:to>
                                    </p:set>
                                    <p:animEffect transition="in" filter="blinds(horizontal)">
                                      <p:cBhvr>
                                        <p:cTn id="274" dur="500"/>
                                        <p:tgtEl>
                                          <p:spTgt spid="36"/>
                                        </p:tgtEl>
                                      </p:cBhvr>
                                    </p:animEffect>
                                  </p:childTnLst>
                                </p:cTn>
                              </p:par>
                              <p:par>
                                <p:cTn id="275" presetID="3" presetClass="entr" presetSubtype="10" fill="hold" nodeType="withEffect">
                                  <p:stCondLst>
                                    <p:cond delay="0"/>
                                  </p:stCondLst>
                                  <p:childTnLst>
                                    <p:set>
                                      <p:cBhvr>
                                        <p:cTn id="276" dur="1" fill="hold">
                                          <p:stCondLst>
                                            <p:cond delay="0"/>
                                          </p:stCondLst>
                                        </p:cTn>
                                        <p:tgtEl>
                                          <p:spTgt spid="48"/>
                                        </p:tgtEl>
                                        <p:attrNameLst>
                                          <p:attrName>style.visibility</p:attrName>
                                        </p:attrNameLst>
                                      </p:cBhvr>
                                      <p:to>
                                        <p:strVal val="visible"/>
                                      </p:to>
                                    </p:set>
                                    <p:animEffect transition="in" filter="blinds(horizontal)">
                                      <p:cBhvr>
                                        <p:cTn id="277" dur="500"/>
                                        <p:tgtEl>
                                          <p:spTgt spid="48"/>
                                        </p:tgtEl>
                                      </p:cBhvr>
                                    </p:animEffect>
                                  </p:childTnLst>
                                </p:cTn>
                              </p:par>
                              <p:par>
                                <p:cTn id="278" presetID="3" presetClass="entr" presetSubtype="10" fill="hold" nodeType="withEffect">
                                  <p:stCondLst>
                                    <p:cond delay="0"/>
                                  </p:stCondLst>
                                  <p:childTnLst>
                                    <p:set>
                                      <p:cBhvr>
                                        <p:cTn id="279" dur="1" fill="hold">
                                          <p:stCondLst>
                                            <p:cond delay="0"/>
                                          </p:stCondLst>
                                        </p:cTn>
                                        <p:tgtEl>
                                          <p:spTgt spid="49"/>
                                        </p:tgtEl>
                                        <p:attrNameLst>
                                          <p:attrName>style.visibility</p:attrName>
                                        </p:attrNameLst>
                                      </p:cBhvr>
                                      <p:to>
                                        <p:strVal val="visible"/>
                                      </p:to>
                                    </p:set>
                                    <p:animEffect transition="in" filter="blinds(horizontal)">
                                      <p:cBhvr>
                                        <p:cTn id="280" dur="500"/>
                                        <p:tgtEl>
                                          <p:spTgt spid="49"/>
                                        </p:tgtEl>
                                      </p:cBhvr>
                                    </p:animEffect>
                                  </p:childTnLst>
                                </p:cTn>
                              </p:par>
                              <p:par>
                                <p:cTn id="281" presetID="3" presetClass="entr" presetSubtype="10" fill="hold" nodeType="withEffect">
                                  <p:stCondLst>
                                    <p:cond delay="0"/>
                                  </p:stCondLst>
                                  <p:childTnLst>
                                    <p:set>
                                      <p:cBhvr>
                                        <p:cTn id="282" dur="1" fill="hold">
                                          <p:stCondLst>
                                            <p:cond delay="0"/>
                                          </p:stCondLst>
                                        </p:cTn>
                                        <p:tgtEl>
                                          <p:spTgt spid="50"/>
                                        </p:tgtEl>
                                        <p:attrNameLst>
                                          <p:attrName>style.visibility</p:attrName>
                                        </p:attrNameLst>
                                      </p:cBhvr>
                                      <p:to>
                                        <p:strVal val="visible"/>
                                      </p:to>
                                    </p:set>
                                    <p:animEffect transition="in" filter="blinds(horizontal)">
                                      <p:cBhvr>
                                        <p:cTn id="283" dur="500"/>
                                        <p:tgtEl>
                                          <p:spTgt spid="50"/>
                                        </p:tgtEl>
                                      </p:cBhvr>
                                    </p:animEffect>
                                  </p:childTnLst>
                                </p:cTn>
                              </p:par>
                              <p:par>
                                <p:cTn id="284" presetID="3" presetClass="entr" presetSubtype="10" fill="hold" nodeType="withEffect">
                                  <p:stCondLst>
                                    <p:cond delay="0"/>
                                  </p:stCondLst>
                                  <p:childTnLst>
                                    <p:set>
                                      <p:cBhvr>
                                        <p:cTn id="285" dur="1" fill="hold">
                                          <p:stCondLst>
                                            <p:cond delay="0"/>
                                          </p:stCondLst>
                                        </p:cTn>
                                        <p:tgtEl>
                                          <p:spTgt spid="51"/>
                                        </p:tgtEl>
                                        <p:attrNameLst>
                                          <p:attrName>style.visibility</p:attrName>
                                        </p:attrNameLst>
                                      </p:cBhvr>
                                      <p:to>
                                        <p:strVal val="visible"/>
                                      </p:to>
                                    </p:set>
                                    <p:animEffect transition="in" filter="blinds(horizontal)">
                                      <p:cBhvr>
                                        <p:cTn id="286" dur="500"/>
                                        <p:tgtEl>
                                          <p:spTgt spid="51"/>
                                        </p:tgtEl>
                                      </p:cBhvr>
                                    </p:animEffect>
                                  </p:childTnLst>
                                </p:cTn>
                              </p:par>
                              <p:par>
                                <p:cTn id="287" presetID="3" presetClass="entr" presetSubtype="10" fill="hold" nodeType="withEffect">
                                  <p:stCondLst>
                                    <p:cond delay="0"/>
                                  </p:stCondLst>
                                  <p:childTnLst>
                                    <p:set>
                                      <p:cBhvr>
                                        <p:cTn id="288" dur="1" fill="hold">
                                          <p:stCondLst>
                                            <p:cond delay="0"/>
                                          </p:stCondLst>
                                        </p:cTn>
                                        <p:tgtEl>
                                          <p:spTgt spid="52"/>
                                        </p:tgtEl>
                                        <p:attrNameLst>
                                          <p:attrName>style.visibility</p:attrName>
                                        </p:attrNameLst>
                                      </p:cBhvr>
                                      <p:to>
                                        <p:strVal val="visible"/>
                                      </p:to>
                                    </p:set>
                                    <p:animEffect transition="in" filter="blinds(horizontal)">
                                      <p:cBhvr>
                                        <p:cTn id="289" dur="500"/>
                                        <p:tgtEl>
                                          <p:spTgt spid="52"/>
                                        </p:tgtEl>
                                      </p:cBhvr>
                                    </p:animEffect>
                                  </p:childTnLst>
                                </p:cTn>
                              </p:par>
                              <p:par>
                                <p:cTn id="290" presetID="3" presetClass="entr" presetSubtype="10" fill="hold" nodeType="withEffect">
                                  <p:stCondLst>
                                    <p:cond delay="0"/>
                                  </p:stCondLst>
                                  <p:childTnLst>
                                    <p:set>
                                      <p:cBhvr>
                                        <p:cTn id="291" dur="1" fill="hold">
                                          <p:stCondLst>
                                            <p:cond delay="0"/>
                                          </p:stCondLst>
                                        </p:cTn>
                                        <p:tgtEl>
                                          <p:spTgt spid="53"/>
                                        </p:tgtEl>
                                        <p:attrNameLst>
                                          <p:attrName>style.visibility</p:attrName>
                                        </p:attrNameLst>
                                      </p:cBhvr>
                                      <p:to>
                                        <p:strVal val="visible"/>
                                      </p:to>
                                    </p:set>
                                    <p:animEffect transition="in" filter="blinds(horizontal)">
                                      <p:cBhvr>
                                        <p:cTn id="292" dur="500"/>
                                        <p:tgtEl>
                                          <p:spTgt spid="53"/>
                                        </p:tgtEl>
                                      </p:cBhvr>
                                    </p:animEffect>
                                  </p:childTnLst>
                                </p:cTn>
                              </p:par>
                              <p:par>
                                <p:cTn id="293" presetID="3" presetClass="entr" presetSubtype="10" fill="hold" nodeType="withEffect">
                                  <p:stCondLst>
                                    <p:cond delay="0"/>
                                  </p:stCondLst>
                                  <p:childTnLst>
                                    <p:set>
                                      <p:cBhvr>
                                        <p:cTn id="294" dur="1" fill="hold">
                                          <p:stCondLst>
                                            <p:cond delay="0"/>
                                          </p:stCondLst>
                                        </p:cTn>
                                        <p:tgtEl>
                                          <p:spTgt spid="54"/>
                                        </p:tgtEl>
                                        <p:attrNameLst>
                                          <p:attrName>style.visibility</p:attrName>
                                        </p:attrNameLst>
                                      </p:cBhvr>
                                      <p:to>
                                        <p:strVal val="visible"/>
                                      </p:to>
                                    </p:set>
                                    <p:animEffect transition="in" filter="blinds(horizontal)">
                                      <p:cBhvr>
                                        <p:cTn id="295" dur="500"/>
                                        <p:tgtEl>
                                          <p:spTgt spid="54"/>
                                        </p:tgtEl>
                                      </p:cBhvr>
                                    </p:animEffect>
                                  </p:childTnLst>
                                </p:cTn>
                              </p:par>
                              <p:par>
                                <p:cTn id="296" presetID="3" presetClass="entr" presetSubtype="10" fill="hold" nodeType="withEffect">
                                  <p:stCondLst>
                                    <p:cond delay="0"/>
                                  </p:stCondLst>
                                  <p:childTnLst>
                                    <p:set>
                                      <p:cBhvr>
                                        <p:cTn id="297" dur="1" fill="hold">
                                          <p:stCondLst>
                                            <p:cond delay="0"/>
                                          </p:stCondLst>
                                        </p:cTn>
                                        <p:tgtEl>
                                          <p:spTgt spid="55"/>
                                        </p:tgtEl>
                                        <p:attrNameLst>
                                          <p:attrName>style.visibility</p:attrName>
                                        </p:attrNameLst>
                                      </p:cBhvr>
                                      <p:to>
                                        <p:strVal val="visible"/>
                                      </p:to>
                                    </p:set>
                                    <p:animEffect transition="in" filter="blinds(horizontal)">
                                      <p:cBhvr>
                                        <p:cTn id="298" dur="500"/>
                                        <p:tgtEl>
                                          <p:spTgt spid="55"/>
                                        </p:tgtEl>
                                      </p:cBhvr>
                                    </p:animEffect>
                                  </p:childTnLst>
                                </p:cTn>
                              </p:par>
                              <p:par>
                                <p:cTn id="299" presetID="3" presetClass="entr" presetSubtype="10" fill="hold" nodeType="withEffect">
                                  <p:stCondLst>
                                    <p:cond delay="0"/>
                                  </p:stCondLst>
                                  <p:childTnLst>
                                    <p:set>
                                      <p:cBhvr>
                                        <p:cTn id="300" dur="1" fill="hold">
                                          <p:stCondLst>
                                            <p:cond delay="0"/>
                                          </p:stCondLst>
                                        </p:cTn>
                                        <p:tgtEl>
                                          <p:spTgt spid="56"/>
                                        </p:tgtEl>
                                        <p:attrNameLst>
                                          <p:attrName>style.visibility</p:attrName>
                                        </p:attrNameLst>
                                      </p:cBhvr>
                                      <p:to>
                                        <p:strVal val="visible"/>
                                      </p:to>
                                    </p:set>
                                    <p:animEffect transition="in" filter="blinds(horizontal)">
                                      <p:cBhvr>
                                        <p:cTn id="301" dur="500"/>
                                        <p:tgtEl>
                                          <p:spTgt spid="56"/>
                                        </p:tgtEl>
                                      </p:cBhvr>
                                    </p:animEffect>
                                  </p:childTnLst>
                                </p:cTn>
                              </p:par>
                              <p:par>
                                <p:cTn id="302" presetID="3" presetClass="entr" presetSubtype="10" fill="hold" nodeType="withEffect">
                                  <p:stCondLst>
                                    <p:cond delay="0"/>
                                  </p:stCondLst>
                                  <p:childTnLst>
                                    <p:set>
                                      <p:cBhvr>
                                        <p:cTn id="303" dur="1" fill="hold">
                                          <p:stCondLst>
                                            <p:cond delay="0"/>
                                          </p:stCondLst>
                                        </p:cTn>
                                        <p:tgtEl>
                                          <p:spTgt spid="57"/>
                                        </p:tgtEl>
                                        <p:attrNameLst>
                                          <p:attrName>style.visibility</p:attrName>
                                        </p:attrNameLst>
                                      </p:cBhvr>
                                      <p:to>
                                        <p:strVal val="visible"/>
                                      </p:to>
                                    </p:set>
                                    <p:animEffect transition="in" filter="blinds(horizontal)">
                                      <p:cBhvr>
                                        <p:cTn id="304" dur="500"/>
                                        <p:tgtEl>
                                          <p:spTgt spid="57"/>
                                        </p:tgtEl>
                                      </p:cBhvr>
                                    </p:animEffect>
                                  </p:childTnLst>
                                </p:cTn>
                              </p:par>
                              <p:par>
                                <p:cTn id="305" presetID="3" presetClass="entr" presetSubtype="10" fill="hold" nodeType="withEffect">
                                  <p:stCondLst>
                                    <p:cond delay="0"/>
                                  </p:stCondLst>
                                  <p:childTnLst>
                                    <p:set>
                                      <p:cBhvr>
                                        <p:cTn id="306" dur="1" fill="hold">
                                          <p:stCondLst>
                                            <p:cond delay="0"/>
                                          </p:stCondLst>
                                        </p:cTn>
                                        <p:tgtEl>
                                          <p:spTgt spid="58"/>
                                        </p:tgtEl>
                                        <p:attrNameLst>
                                          <p:attrName>style.visibility</p:attrName>
                                        </p:attrNameLst>
                                      </p:cBhvr>
                                      <p:to>
                                        <p:strVal val="visible"/>
                                      </p:to>
                                    </p:set>
                                    <p:animEffect transition="in" filter="blinds(horizontal)">
                                      <p:cBhvr>
                                        <p:cTn id="307" dur="500"/>
                                        <p:tgtEl>
                                          <p:spTgt spid="58"/>
                                        </p:tgtEl>
                                      </p:cBhvr>
                                    </p:animEffect>
                                  </p:childTnLst>
                                </p:cTn>
                              </p:par>
                              <p:par>
                                <p:cTn id="308" presetID="3" presetClass="entr" presetSubtype="10" fill="hold" nodeType="withEffect">
                                  <p:stCondLst>
                                    <p:cond delay="0"/>
                                  </p:stCondLst>
                                  <p:childTnLst>
                                    <p:set>
                                      <p:cBhvr>
                                        <p:cTn id="309" dur="1" fill="hold">
                                          <p:stCondLst>
                                            <p:cond delay="0"/>
                                          </p:stCondLst>
                                        </p:cTn>
                                        <p:tgtEl>
                                          <p:spTgt spid="59"/>
                                        </p:tgtEl>
                                        <p:attrNameLst>
                                          <p:attrName>style.visibility</p:attrName>
                                        </p:attrNameLst>
                                      </p:cBhvr>
                                      <p:to>
                                        <p:strVal val="visible"/>
                                      </p:to>
                                    </p:set>
                                    <p:animEffect transition="in" filter="blinds(horizontal)">
                                      <p:cBhvr>
                                        <p:cTn id="310" dur="500"/>
                                        <p:tgtEl>
                                          <p:spTgt spid="59"/>
                                        </p:tgtEl>
                                      </p:cBhvr>
                                    </p:animEffect>
                                  </p:childTnLst>
                                </p:cTn>
                              </p:par>
                              <p:par>
                                <p:cTn id="311" presetID="3" presetClass="entr" presetSubtype="10" fill="hold" nodeType="withEffect">
                                  <p:stCondLst>
                                    <p:cond delay="0"/>
                                  </p:stCondLst>
                                  <p:childTnLst>
                                    <p:set>
                                      <p:cBhvr>
                                        <p:cTn id="312" dur="1" fill="hold">
                                          <p:stCondLst>
                                            <p:cond delay="0"/>
                                          </p:stCondLst>
                                        </p:cTn>
                                        <p:tgtEl>
                                          <p:spTgt spid="60"/>
                                        </p:tgtEl>
                                        <p:attrNameLst>
                                          <p:attrName>style.visibility</p:attrName>
                                        </p:attrNameLst>
                                      </p:cBhvr>
                                      <p:to>
                                        <p:strVal val="visible"/>
                                      </p:to>
                                    </p:set>
                                    <p:animEffect transition="in" filter="blinds(horizontal)">
                                      <p:cBhvr>
                                        <p:cTn id="313" dur="500"/>
                                        <p:tgtEl>
                                          <p:spTgt spid="60"/>
                                        </p:tgtEl>
                                      </p:cBhvr>
                                    </p:animEffect>
                                  </p:childTnLst>
                                </p:cTn>
                              </p:par>
                              <p:par>
                                <p:cTn id="314" presetID="3" presetClass="entr" presetSubtype="10" fill="hold" nodeType="withEffect">
                                  <p:stCondLst>
                                    <p:cond delay="0"/>
                                  </p:stCondLst>
                                  <p:childTnLst>
                                    <p:set>
                                      <p:cBhvr>
                                        <p:cTn id="315" dur="1" fill="hold">
                                          <p:stCondLst>
                                            <p:cond delay="0"/>
                                          </p:stCondLst>
                                        </p:cTn>
                                        <p:tgtEl>
                                          <p:spTgt spid="61"/>
                                        </p:tgtEl>
                                        <p:attrNameLst>
                                          <p:attrName>style.visibility</p:attrName>
                                        </p:attrNameLst>
                                      </p:cBhvr>
                                      <p:to>
                                        <p:strVal val="visible"/>
                                      </p:to>
                                    </p:set>
                                    <p:animEffect transition="in" filter="blinds(horizontal)">
                                      <p:cBhvr>
                                        <p:cTn id="316" dur="500"/>
                                        <p:tgtEl>
                                          <p:spTgt spid="61"/>
                                        </p:tgtEl>
                                      </p:cBhvr>
                                    </p:animEffect>
                                  </p:childTnLst>
                                </p:cTn>
                              </p:par>
                              <p:par>
                                <p:cTn id="317" presetID="3" presetClass="entr" presetSubtype="10" fill="hold" nodeType="withEffect">
                                  <p:stCondLst>
                                    <p:cond delay="0"/>
                                  </p:stCondLst>
                                  <p:childTnLst>
                                    <p:set>
                                      <p:cBhvr>
                                        <p:cTn id="318" dur="1" fill="hold">
                                          <p:stCondLst>
                                            <p:cond delay="0"/>
                                          </p:stCondLst>
                                        </p:cTn>
                                        <p:tgtEl>
                                          <p:spTgt spid="62"/>
                                        </p:tgtEl>
                                        <p:attrNameLst>
                                          <p:attrName>style.visibility</p:attrName>
                                        </p:attrNameLst>
                                      </p:cBhvr>
                                      <p:to>
                                        <p:strVal val="visible"/>
                                      </p:to>
                                    </p:set>
                                    <p:animEffect transition="in" filter="blinds(horizontal)">
                                      <p:cBhvr>
                                        <p:cTn id="319" dur="500"/>
                                        <p:tgtEl>
                                          <p:spTgt spid="62"/>
                                        </p:tgtEl>
                                      </p:cBhvr>
                                    </p:animEffect>
                                  </p:childTnLst>
                                </p:cTn>
                              </p:par>
                              <p:par>
                                <p:cTn id="320" presetID="3" presetClass="entr" presetSubtype="10" fill="hold" nodeType="withEffect">
                                  <p:stCondLst>
                                    <p:cond delay="0"/>
                                  </p:stCondLst>
                                  <p:childTnLst>
                                    <p:set>
                                      <p:cBhvr>
                                        <p:cTn id="321" dur="1" fill="hold">
                                          <p:stCondLst>
                                            <p:cond delay="0"/>
                                          </p:stCondLst>
                                        </p:cTn>
                                        <p:tgtEl>
                                          <p:spTgt spid="63"/>
                                        </p:tgtEl>
                                        <p:attrNameLst>
                                          <p:attrName>style.visibility</p:attrName>
                                        </p:attrNameLst>
                                      </p:cBhvr>
                                      <p:to>
                                        <p:strVal val="visible"/>
                                      </p:to>
                                    </p:set>
                                    <p:animEffect transition="in" filter="blinds(horizontal)">
                                      <p:cBhvr>
                                        <p:cTn id="322" dur="500"/>
                                        <p:tgtEl>
                                          <p:spTgt spid="63"/>
                                        </p:tgtEl>
                                      </p:cBhvr>
                                    </p:animEffect>
                                  </p:childTnLst>
                                </p:cTn>
                              </p:par>
                              <p:par>
                                <p:cTn id="323" presetID="3" presetClass="entr" presetSubtype="10" fill="hold" nodeType="withEffect">
                                  <p:stCondLst>
                                    <p:cond delay="0"/>
                                  </p:stCondLst>
                                  <p:childTnLst>
                                    <p:set>
                                      <p:cBhvr>
                                        <p:cTn id="324" dur="1" fill="hold">
                                          <p:stCondLst>
                                            <p:cond delay="0"/>
                                          </p:stCondLst>
                                        </p:cTn>
                                        <p:tgtEl>
                                          <p:spTgt spid="64"/>
                                        </p:tgtEl>
                                        <p:attrNameLst>
                                          <p:attrName>style.visibility</p:attrName>
                                        </p:attrNameLst>
                                      </p:cBhvr>
                                      <p:to>
                                        <p:strVal val="visible"/>
                                      </p:to>
                                    </p:set>
                                    <p:animEffect transition="in" filter="blinds(horizontal)">
                                      <p:cBhvr>
                                        <p:cTn id="325" dur="500"/>
                                        <p:tgtEl>
                                          <p:spTgt spid="64"/>
                                        </p:tgtEl>
                                      </p:cBhvr>
                                    </p:animEffect>
                                  </p:childTnLst>
                                </p:cTn>
                              </p:par>
                              <p:par>
                                <p:cTn id="326" presetID="3" presetClass="entr" presetSubtype="10" fill="hold" nodeType="withEffect">
                                  <p:stCondLst>
                                    <p:cond delay="0"/>
                                  </p:stCondLst>
                                  <p:childTnLst>
                                    <p:set>
                                      <p:cBhvr>
                                        <p:cTn id="327" dur="1" fill="hold">
                                          <p:stCondLst>
                                            <p:cond delay="0"/>
                                          </p:stCondLst>
                                        </p:cTn>
                                        <p:tgtEl>
                                          <p:spTgt spid="65"/>
                                        </p:tgtEl>
                                        <p:attrNameLst>
                                          <p:attrName>style.visibility</p:attrName>
                                        </p:attrNameLst>
                                      </p:cBhvr>
                                      <p:to>
                                        <p:strVal val="visible"/>
                                      </p:to>
                                    </p:set>
                                    <p:animEffect transition="in" filter="blinds(horizontal)">
                                      <p:cBhvr>
                                        <p:cTn id="328" dur="500"/>
                                        <p:tgtEl>
                                          <p:spTgt spid="65"/>
                                        </p:tgtEl>
                                      </p:cBhvr>
                                    </p:animEffect>
                                  </p:childTnLst>
                                </p:cTn>
                              </p:par>
                              <p:par>
                                <p:cTn id="329" presetID="3" presetClass="entr" presetSubtype="10" fill="hold" nodeType="withEffect">
                                  <p:stCondLst>
                                    <p:cond delay="0"/>
                                  </p:stCondLst>
                                  <p:childTnLst>
                                    <p:set>
                                      <p:cBhvr>
                                        <p:cTn id="330" dur="1" fill="hold">
                                          <p:stCondLst>
                                            <p:cond delay="0"/>
                                          </p:stCondLst>
                                        </p:cTn>
                                        <p:tgtEl>
                                          <p:spTgt spid="66"/>
                                        </p:tgtEl>
                                        <p:attrNameLst>
                                          <p:attrName>style.visibility</p:attrName>
                                        </p:attrNameLst>
                                      </p:cBhvr>
                                      <p:to>
                                        <p:strVal val="visible"/>
                                      </p:to>
                                    </p:set>
                                    <p:animEffect transition="in" filter="blinds(horizontal)">
                                      <p:cBhvr>
                                        <p:cTn id="331" dur="500"/>
                                        <p:tgtEl>
                                          <p:spTgt spid="66"/>
                                        </p:tgtEl>
                                      </p:cBhvr>
                                    </p:animEffect>
                                  </p:childTnLst>
                                </p:cTn>
                              </p:par>
                              <p:par>
                                <p:cTn id="332" presetID="3" presetClass="entr" presetSubtype="10" fill="hold" nodeType="withEffect">
                                  <p:stCondLst>
                                    <p:cond delay="0"/>
                                  </p:stCondLst>
                                  <p:childTnLst>
                                    <p:set>
                                      <p:cBhvr>
                                        <p:cTn id="333" dur="1" fill="hold">
                                          <p:stCondLst>
                                            <p:cond delay="0"/>
                                          </p:stCondLst>
                                        </p:cTn>
                                        <p:tgtEl>
                                          <p:spTgt spid="67"/>
                                        </p:tgtEl>
                                        <p:attrNameLst>
                                          <p:attrName>style.visibility</p:attrName>
                                        </p:attrNameLst>
                                      </p:cBhvr>
                                      <p:to>
                                        <p:strVal val="visible"/>
                                      </p:to>
                                    </p:set>
                                    <p:animEffect transition="in" filter="blinds(horizontal)">
                                      <p:cBhvr>
                                        <p:cTn id="334" dur="500"/>
                                        <p:tgtEl>
                                          <p:spTgt spid="67"/>
                                        </p:tgtEl>
                                      </p:cBhvr>
                                    </p:animEffect>
                                  </p:childTnLst>
                                </p:cTn>
                              </p:par>
                              <p:par>
                                <p:cTn id="335" presetID="3" presetClass="entr" presetSubtype="10" fill="hold" nodeType="withEffect">
                                  <p:stCondLst>
                                    <p:cond delay="0"/>
                                  </p:stCondLst>
                                  <p:childTnLst>
                                    <p:set>
                                      <p:cBhvr>
                                        <p:cTn id="336" dur="1" fill="hold">
                                          <p:stCondLst>
                                            <p:cond delay="0"/>
                                          </p:stCondLst>
                                        </p:cTn>
                                        <p:tgtEl>
                                          <p:spTgt spid="68"/>
                                        </p:tgtEl>
                                        <p:attrNameLst>
                                          <p:attrName>style.visibility</p:attrName>
                                        </p:attrNameLst>
                                      </p:cBhvr>
                                      <p:to>
                                        <p:strVal val="visible"/>
                                      </p:to>
                                    </p:set>
                                    <p:animEffect transition="in" filter="blinds(horizontal)">
                                      <p:cBhvr>
                                        <p:cTn id="337" dur="500"/>
                                        <p:tgtEl>
                                          <p:spTgt spid="68"/>
                                        </p:tgtEl>
                                      </p:cBhvr>
                                    </p:animEffect>
                                  </p:childTnLst>
                                </p:cTn>
                              </p:par>
                            </p:childTnLst>
                          </p:cTn>
                        </p:par>
                      </p:childTnLst>
                    </p:cTn>
                  </p:par>
                  <p:par>
                    <p:cTn id="338" fill="hold">
                      <p:stCondLst>
                        <p:cond delay="indefinite"/>
                      </p:stCondLst>
                      <p:childTnLst>
                        <p:par>
                          <p:cTn id="339" fill="hold">
                            <p:stCondLst>
                              <p:cond delay="0"/>
                            </p:stCondLst>
                            <p:childTnLst>
                              <p:par>
                                <p:cTn id="340" presetID="3" presetClass="entr" presetSubtype="10" fill="hold" grpId="0" nodeType="clickEffect">
                                  <p:stCondLst>
                                    <p:cond delay="0"/>
                                  </p:stCondLst>
                                  <p:childTnLst>
                                    <p:set>
                                      <p:cBhvr>
                                        <p:cTn id="341" dur="1" fill="hold">
                                          <p:stCondLst>
                                            <p:cond delay="0"/>
                                          </p:stCondLst>
                                        </p:cTn>
                                        <p:tgtEl>
                                          <p:spTgt spid="37"/>
                                        </p:tgtEl>
                                        <p:attrNameLst>
                                          <p:attrName>style.visibility</p:attrName>
                                        </p:attrNameLst>
                                      </p:cBhvr>
                                      <p:to>
                                        <p:strVal val="visible"/>
                                      </p:to>
                                    </p:set>
                                    <p:animEffect transition="in" filter="blinds(horizontal)">
                                      <p:cBhvr>
                                        <p:cTn id="342" dur="500"/>
                                        <p:tgtEl>
                                          <p:spTgt spid="37"/>
                                        </p:tgtEl>
                                      </p:cBhvr>
                                    </p:animEffect>
                                  </p:childTnLst>
                                </p:cTn>
                              </p:par>
                            </p:childTnLst>
                          </p:cTn>
                        </p:par>
                      </p:childTnLst>
                    </p:cTn>
                  </p:par>
                  <p:par>
                    <p:cTn id="343" fill="hold">
                      <p:stCondLst>
                        <p:cond delay="indefinite"/>
                      </p:stCondLst>
                      <p:childTnLst>
                        <p:par>
                          <p:cTn id="344" fill="hold">
                            <p:stCondLst>
                              <p:cond delay="0"/>
                            </p:stCondLst>
                            <p:childTnLst>
                              <p:par>
                                <p:cTn id="345" presetID="3" presetClass="entr" presetSubtype="10" fill="hold" grpId="0" nodeType="clickEffect">
                                  <p:stCondLst>
                                    <p:cond delay="0"/>
                                  </p:stCondLst>
                                  <p:childTnLst>
                                    <p:set>
                                      <p:cBhvr>
                                        <p:cTn id="346" dur="1" fill="hold">
                                          <p:stCondLst>
                                            <p:cond delay="0"/>
                                          </p:stCondLst>
                                        </p:cTn>
                                        <p:tgtEl>
                                          <p:spTgt spid="41"/>
                                        </p:tgtEl>
                                        <p:attrNameLst>
                                          <p:attrName>style.visibility</p:attrName>
                                        </p:attrNameLst>
                                      </p:cBhvr>
                                      <p:to>
                                        <p:strVal val="visible"/>
                                      </p:to>
                                    </p:set>
                                    <p:animEffect transition="in" filter="blinds(horizontal)">
                                      <p:cBhvr>
                                        <p:cTn id="347" dur="500"/>
                                        <p:tgtEl>
                                          <p:spTgt spid="41"/>
                                        </p:tgtEl>
                                      </p:cBhvr>
                                    </p:animEffect>
                                  </p:childTnLst>
                                </p:cTn>
                              </p:par>
                            </p:childTnLst>
                          </p:cTn>
                        </p:par>
                      </p:childTnLst>
                    </p:cTn>
                  </p:par>
                  <p:par>
                    <p:cTn id="348" fill="hold">
                      <p:stCondLst>
                        <p:cond delay="indefinite"/>
                      </p:stCondLst>
                      <p:childTnLst>
                        <p:par>
                          <p:cTn id="349" fill="hold">
                            <p:stCondLst>
                              <p:cond delay="0"/>
                            </p:stCondLst>
                            <p:childTnLst>
                              <p:par>
                                <p:cTn id="350" presetID="3" presetClass="entr" presetSubtype="10" fill="hold" grpId="0" nodeType="clickEffect">
                                  <p:stCondLst>
                                    <p:cond delay="0"/>
                                  </p:stCondLst>
                                  <p:childTnLst>
                                    <p:set>
                                      <p:cBhvr>
                                        <p:cTn id="351" dur="1" fill="hold">
                                          <p:stCondLst>
                                            <p:cond delay="0"/>
                                          </p:stCondLst>
                                        </p:cTn>
                                        <p:tgtEl>
                                          <p:spTgt spid="42"/>
                                        </p:tgtEl>
                                        <p:attrNameLst>
                                          <p:attrName>style.visibility</p:attrName>
                                        </p:attrNameLst>
                                      </p:cBhvr>
                                      <p:to>
                                        <p:strVal val="visible"/>
                                      </p:to>
                                    </p:set>
                                    <p:animEffect transition="in" filter="blinds(horizontal)">
                                      <p:cBhvr>
                                        <p:cTn id="352" dur="500"/>
                                        <p:tgtEl>
                                          <p:spTgt spid="42"/>
                                        </p:tgtEl>
                                      </p:cBhvr>
                                    </p:animEffect>
                                  </p:childTnLst>
                                </p:cTn>
                              </p:par>
                            </p:childTnLst>
                          </p:cTn>
                        </p:par>
                      </p:childTnLst>
                    </p:cTn>
                  </p:par>
                  <p:par>
                    <p:cTn id="353" fill="hold">
                      <p:stCondLst>
                        <p:cond delay="indefinite"/>
                      </p:stCondLst>
                      <p:childTnLst>
                        <p:par>
                          <p:cTn id="354" fill="hold">
                            <p:stCondLst>
                              <p:cond delay="0"/>
                            </p:stCondLst>
                            <p:childTnLst>
                              <p:par>
                                <p:cTn id="355" presetID="3" presetClass="entr" presetSubtype="10" fill="hold" grpId="0" nodeType="clickEffect">
                                  <p:stCondLst>
                                    <p:cond delay="0"/>
                                  </p:stCondLst>
                                  <p:childTnLst>
                                    <p:set>
                                      <p:cBhvr>
                                        <p:cTn id="356" dur="1" fill="hold">
                                          <p:stCondLst>
                                            <p:cond delay="0"/>
                                          </p:stCondLst>
                                        </p:cTn>
                                        <p:tgtEl>
                                          <p:spTgt spid="43"/>
                                        </p:tgtEl>
                                        <p:attrNameLst>
                                          <p:attrName>style.visibility</p:attrName>
                                        </p:attrNameLst>
                                      </p:cBhvr>
                                      <p:to>
                                        <p:strVal val="visible"/>
                                      </p:to>
                                    </p:set>
                                    <p:animEffect transition="in" filter="blinds(horizontal)">
                                      <p:cBhvr>
                                        <p:cTn id="35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p:bldP spid="41" grpId="0"/>
      <p:bldP spid="42" grpId="0"/>
      <p:bldP spid="43" grpId="0"/>
      <p:bldP spid="44" grpId="0"/>
      <p:bldP spid="45" grpId="0"/>
      <p:bldP spid="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71600"/>
            <a:ext cx="6629400" cy="5262979"/>
          </a:xfrm>
          <a:prstGeom prst="rect">
            <a:avLst/>
          </a:prstGeom>
        </p:spPr>
        <p:txBody>
          <a:bodyPr wrap="square">
            <a:spAutoFit/>
          </a:bodyPr>
          <a:lstStyle/>
          <a:p>
            <a:pPr algn="just"/>
            <a:endParaRPr lang="en-US" sz="2800" b="1" dirty="0" smtClean="0">
              <a:solidFill>
                <a:srgbClr val="FFFF00"/>
              </a:solidFill>
            </a:endParaRPr>
          </a:p>
          <a:p>
            <a:pPr algn="just"/>
            <a:r>
              <a:rPr lang="en-US" sz="2800" b="1" dirty="0" smtClean="0">
                <a:solidFill>
                  <a:srgbClr val="FFFF00"/>
                </a:solidFill>
              </a:rPr>
              <a:t>Conductors</a:t>
            </a:r>
          </a:p>
          <a:p>
            <a:pPr algn="just"/>
            <a:endParaRPr lang="en-US" sz="2800" dirty="0" smtClean="0"/>
          </a:p>
          <a:p>
            <a:pPr algn="just"/>
            <a:r>
              <a:rPr lang="en-US" sz="2800" dirty="0" smtClean="0"/>
              <a:t>In a </a:t>
            </a:r>
            <a:r>
              <a:rPr lang="en-US" sz="2800" b="1" dirty="0" smtClean="0"/>
              <a:t>conductor</a:t>
            </a:r>
            <a:r>
              <a:rPr lang="en-US" sz="2800" dirty="0" smtClean="0"/>
              <a:t> there are no band gaps (Energy Gap) between the valence and conduction bands. In some metals the conduction and valence bands partially overlap. This means that electrons can move freely between the valence band and the conduction band.</a:t>
            </a:r>
          </a:p>
          <a:p>
            <a:pPr algn="just"/>
            <a:endParaRPr lang="en-US" sz="2800" dirty="0" smtClean="0"/>
          </a:p>
          <a:p>
            <a:pPr algn="just"/>
            <a:r>
              <a:rPr lang="en-US" sz="2800" dirty="0" smtClean="0"/>
              <a:t>Energy Gap Negligible  (less than 1 </a:t>
            </a:r>
            <a:r>
              <a:rPr lang="en-US" sz="2800" dirty="0" err="1" smtClean="0"/>
              <a:t>eV</a:t>
            </a:r>
            <a:r>
              <a:rPr lang="en-US" sz="2800" smtClean="0"/>
              <a:t>)</a:t>
            </a:r>
            <a:endParaRPr lang="en-US" sz="2800" dirty="0"/>
          </a:p>
        </p:txBody>
      </p:sp>
      <p:sp>
        <p:nvSpPr>
          <p:cNvPr id="4" name="Rectangle 3"/>
          <p:cNvSpPr/>
          <p:nvPr/>
        </p:nvSpPr>
        <p:spPr>
          <a:xfrm>
            <a:off x="0" y="599182"/>
            <a:ext cx="9144000" cy="1077218"/>
          </a:xfrm>
          <a:prstGeom prst="rect">
            <a:avLst/>
          </a:prstGeom>
        </p:spPr>
        <p:txBody>
          <a:bodyPr wrap="square">
            <a:spAutoFit/>
          </a:bodyPr>
          <a:lstStyle/>
          <a:p>
            <a:pPr algn="ctr"/>
            <a:r>
              <a:rPr lang="en-US" sz="3200" b="1" dirty="0" smtClean="0">
                <a:solidFill>
                  <a:srgbClr val="F98BF1"/>
                </a:solidFill>
              </a:rPr>
              <a:t>Conductors, Insulators and Semi-conductors </a:t>
            </a:r>
          </a:p>
          <a:p>
            <a:pPr algn="ctr"/>
            <a:r>
              <a:rPr lang="en-US" sz="3200" b="1" dirty="0" smtClean="0">
                <a:solidFill>
                  <a:srgbClr val="F98BF1"/>
                </a:solidFill>
              </a:rPr>
              <a:t>on the basis of Band theory </a:t>
            </a:r>
          </a:p>
        </p:txBody>
      </p:sp>
      <p:sp>
        <p:nvSpPr>
          <p:cNvPr id="5" name="Rectangle 4"/>
          <p:cNvSpPr/>
          <p:nvPr/>
        </p:nvSpPr>
        <p:spPr>
          <a:xfrm>
            <a:off x="7467600" y="3657600"/>
            <a:ext cx="1295400" cy="1676400"/>
          </a:xfrm>
          <a:prstGeom prst="rect">
            <a:avLst/>
          </a:prstGeom>
          <a:solidFill>
            <a:schemeClr val="tx2">
              <a:lumMod val="2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6" name="Rectangle 5"/>
          <p:cNvSpPr/>
          <p:nvPr/>
        </p:nvSpPr>
        <p:spPr>
          <a:xfrm>
            <a:off x="7467600" y="2286000"/>
            <a:ext cx="1295400" cy="1676400"/>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7467600" y="41148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467600" y="42672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467600" y="44196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467600" y="45720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467600" y="47244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467600" y="48768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467600" y="49530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467600" y="48006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467600" y="50292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67600" y="46482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467600" y="51054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467600" y="51816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67600" y="52578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467600" y="44958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7467600" y="43434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7467600" y="41910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467600" y="40386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7467600" y="39624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467600" y="3886200"/>
            <a:ext cx="1295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7467600" y="3810000"/>
            <a:ext cx="1295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467600" y="3733800"/>
            <a:ext cx="1295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Date Placeholder 27"/>
          <p:cNvSpPr>
            <a:spLocks noGrp="1"/>
          </p:cNvSpPr>
          <p:nvPr>
            <p:ph type="dt" sz="half" idx="10"/>
          </p:nvPr>
        </p:nvSpPr>
        <p:spPr/>
        <p:txBody>
          <a:bodyPr/>
          <a:lstStyle/>
          <a:p>
            <a:fld id="{5A5D7208-9F0A-4BEC-BD7D-EC342C16302D}" type="datetime1">
              <a:rPr lang="en-US" smtClean="0"/>
              <a:pPr/>
              <a:t>27-Apr-22</a:t>
            </a:fld>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4</a:t>
            </a:fld>
            <a:endParaRPr lang="en-US"/>
          </a:p>
        </p:txBody>
      </p:sp>
      <p:sp>
        <p:nvSpPr>
          <p:cNvPr id="30" name="Footer Placeholder 29"/>
          <p:cNvSpPr>
            <a:spLocks noGrp="1"/>
          </p:cNvSpPr>
          <p:nvPr>
            <p:ph type="ftr" sz="quarter" idx="11"/>
          </p:nvPr>
        </p:nvSpPr>
        <p:spPr/>
        <p:txBody>
          <a:bodyPr/>
          <a:lstStyle/>
          <a:p>
            <a:r>
              <a:rPr lang="en-US" smtClean="0"/>
              <a:t>Dr. S. K. Hasan, ITM, GIDA</a:t>
            </a:r>
            <a:endParaRPr lang="en-US"/>
          </a:p>
        </p:txBody>
      </p:sp>
      <p:pic>
        <p:nvPicPr>
          <p:cNvPr id="31" name="Picture 2" descr="C:\Users\skh\Desktop\logo ITM.jpg"/>
          <p:cNvPicPr>
            <a:picLocks noChangeAspect="1" noChangeArrowheads="1"/>
          </p:cNvPicPr>
          <p:nvPr/>
        </p:nvPicPr>
        <p:blipFill>
          <a:blip r:embed="rId2"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6705600" cy="6186309"/>
          </a:xfrm>
          <a:prstGeom prst="rect">
            <a:avLst/>
          </a:prstGeom>
        </p:spPr>
        <p:txBody>
          <a:bodyPr wrap="square">
            <a:spAutoFit/>
          </a:bodyPr>
          <a:lstStyle/>
          <a:p>
            <a:pPr algn="just"/>
            <a:r>
              <a:rPr lang="en-US" sz="3200" b="1" dirty="0" smtClean="0">
                <a:solidFill>
                  <a:srgbClr val="FFFF00"/>
                </a:solidFill>
              </a:rPr>
              <a:t>Semiconductors</a:t>
            </a:r>
            <a:endParaRPr lang="en-US" sz="2800" b="1" dirty="0" smtClean="0"/>
          </a:p>
          <a:p>
            <a:pPr algn="just"/>
            <a:r>
              <a:rPr lang="en-US" sz="2800" dirty="0" smtClean="0"/>
              <a:t>In a semiconductor, the gap between the valence band and conduction band is smaller. At room temperature there is sufficient energy available to move some electrons from the valence band into the conduction band. This allows some conduction to take place.</a:t>
            </a:r>
          </a:p>
          <a:p>
            <a:pPr algn="just"/>
            <a:endParaRPr lang="en-US" sz="2800" dirty="0" smtClean="0"/>
          </a:p>
          <a:p>
            <a:pPr algn="just"/>
            <a:r>
              <a:rPr lang="en-US" sz="2800" dirty="0" smtClean="0"/>
              <a:t>An increase in temperature increases the conductivity of a semiconductor because more electrons will have enough energy to move into the conduction band.</a:t>
            </a:r>
          </a:p>
          <a:p>
            <a:pPr algn="just"/>
            <a:r>
              <a:rPr lang="en-US" sz="2800" dirty="0" smtClean="0"/>
              <a:t>Energy gap 1-3 </a:t>
            </a:r>
            <a:r>
              <a:rPr lang="en-US" sz="2800" dirty="0" err="1" smtClean="0"/>
              <a:t>eV</a:t>
            </a:r>
            <a:endParaRPr lang="en-US" sz="2800" dirty="0"/>
          </a:p>
        </p:txBody>
      </p:sp>
      <p:sp>
        <p:nvSpPr>
          <p:cNvPr id="26" name="Rectangle 25"/>
          <p:cNvSpPr/>
          <p:nvPr/>
        </p:nvSpPr>
        <p:spPr>
          <a:xfrm>
            <a:off x="7543800" y="3200400"/>
            <a:ext cx="1295400" cy="1676400"/>
          </a:xfrm>
          <a:prstGeom prst="rect">
            <a:avLst/>
          </a:prstGeom>
          <a:solidFill>
            <a:schemeClr val="tx2">
              <a:lumMod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7543800" y="990600"/>
            <a:ext cx="1295400" cy="1676400"/>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Connector 27"/>
          <p:cNvCxnSpPr/>
          <p:nvPr/>
        </p:nvCxnSpPr>
        <p:spPr>
          <a:xfrm>
            <a:off x="7543800" y="3657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7543800" y="3810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543800" y="3962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7543800" y="4114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543800" y="4267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543800" y="4419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7543800" y="4495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543800" y="4343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543800" y="4572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543800" y="4191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543800" y="4648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543800" y="4724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7543800" y="4800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543800" y="4038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543800" y="3886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543800" y="3733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7543800" y="3581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7543800" y="3505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543800" y="3429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543800" y="3352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543800" y="3276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8458200" y="2667000"/>
            <a:ext cx="0" cy="533400"/>
          </a:xfrm>
          <a:prstGeom prst="straightConnector1">
            <a:avLst/>
          </a:prstGeom>
          <a:ln w="28575">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7239000" y="2819400"/>
            <a:ext cx="1295400" cy="369332"/>
          </a:xfrm>
          <a:prstGeom prst="rect">
            <a:avLst/>
          </a:prstGeom>
          <a:noFill/>
        </p:spPr>
        <p:txBody>
          <a:bodyPr wrap="square" rtlCol="0">
            <a:spAutoFit/>
          </a:bodyPr>
          <a:lstStyle/>
          <a:p>
            <a:r>
              <a:rPr lang="en-US" b="1" dirty="0" smtClean="0"/>
              <a:t>       Small</a:t>
            </a:r>
            <a:endParaRPr lang="en-US" b="1" dirty="0"/>
          </a:p>
        </p:txBody>
      </p:sp>
      <p:sp>
        <p:nvSpPr>
          <p:cNvPr id="51" name="Date Placeholder 50"/>
          <p:cNvSpPr>
            <a:spLocks noGrp="1"/>
          </p:cNvSpPr>
          <p:nvPr>
            <p:ph type="dt" sz="half" idx="10"/>
          </p:nvPr>
        </p:nvSpPr>
        <p:spPr/>
        <p:txBody>
          <a:bodyPr/>
          <a:lstStyle/>
          <a:p>
            <a:fld id="{624C0EA6-A505-4F2E-A31E-8D281698B355}" type="datetime1">
              <a:rPr lang="en-US" smtClean="0"/>
              <a:pPr/>
              <a:t>27-Apr-22</a:t>
            </a:fld>
            <a:endParaRPr lang="en-US"/>
          </a:p>
        </p:txBody>
      </p:sp>
      <p:sp>
        <p:nvSpPr>
          <p:cNvPr id="52" name="Slide Number Placeholder 51"/>
          <p:cNvSpPr>
            <a:spLocks noGrp="1"/>
          </p:cNvSpPr>
          <p:nvPr>
            <p:ph type="sldNum" sz="quarter" idx="12"/>
          </p:nvPr>
        </p:nvSpPr>
        <p:spPr/>
        <p:txBody>
          <a:bodyPr/>
          <a:lstStyle/>
          <a:p>
            <a:fld id="{B6F15528-21DE-4FAA-801E-634DDDAF4B2B}" type="slidenum">
              <a:rPr lang="en-US" smtClean="0"/>
              <a:pPr/>
              <a:t>5</a:t>
            </a:fld>
            <a:endParaRPr lang="en-US"/>
          </a:p>
        </p:txBody>
      </p:sp>
      <p:sp>
        <p:nvSpPr>
          <p:cNvPr id="53" name="Footer Placeholder 52"/>
          <p:cNvSpPr>
            <a:spLocks noGrp="1"/>
          </p:cNvSpPr>
          <p:nvPr>
            <p:ph type="ftr" sz="quarter" idx="11"/>
          </p:nvPr>
        </p:nvSpPr>
        <p:spPr/>
        <p:txBody>
          <a:bodyPr/>
          <a:lstStyle/>
          <a:p>
            <a:r>
              <a:rPr lang="en-US" smtClean="0"/>
              <a:t>Dr. S. K. Hasan, ITM, GIDA</a:t>
            </a:r>
            <a:endParaRPr lang="en-US"/>
          </a:p>
        </p:txBody>
      </p:sp>
      <p:pic>
        <p:nvPicPr>
          <p:cNvPr id="54" name="Picture 2" descr="C:\Users\skh\Desktop\logo ITM.jpg"/>
          <p:cNvPicPr>
            <a:picLocks noChangeAspect="1" noChangeArrowheads="1"/>
          </p:cNvPicPr>
          <p:nvPr/>
        </p:nvPicPr>
        <p:blipFill>
          <a:blip r:embed="rId2"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71014"/>
            <a:ext cx="6705600" cy="4893647"/>
          </a:xfrm>
          <a:prstGeom prst="rect">
            <a:avLst/>
          </a:prstGeom>
        </p:spPr>
        <p:txBody>
          <a:bodyPr wrap="square">
            <a:spAutoFit/>
          </a:bodyPr>
          <a:lstStyle/>
          <a:p>
            <a:pPr algn="just"/>
            <a:r>
              <a:rPr lang="en-US" sz="3200" b="1" dirty="0" smtClean="0">
                <a:solidFill>
                  <a:srgbClr val="FFFF00"/>
                </a:solidFill>
              </a:rPr>
              <a:t>Insulators</a:t>
            </a:r>
          </a:p>
          <a:p>
            <a:pPr algn="just"/>
            <a:endParaRPr lang="en-US" sz="2800" dirty="0" smtClean="0"/>
          </a:p>
          <a:p>
            <a:pPr algn="just"/>
            <a:r>
              <a:rPr lang="en-US" sz="2800" dirty="0" smtClean="0"/>
              <a:t>An </a:t>
            </a:r>
            <a:r>
              <a:rPr lang="en-US" sz="2800" b="1" dirty="0" smtClean="0"/>
              <a:t>insulator</a:t>
            </a:r>
            <a:r>
              <a:rPr lang="en-US" sz="2800" dirty="0" smtClean="0"/>
              <a:t> has a very large gap between the valence band and the conduction band so that no electrons can move up to the conduction band. As a result, the conduction band is empty.</a:t>
            </a:r>
          </a:p>
          <a:p>
            <a:pPr algn="just"/>
            <a:endParaRPr lang="en-US" sz="2800" dirty="0" smtClean="0"/>
          </a:p>
          <a:p>
            <a:pPr algn="just"/>
            <a:r>
              <a:rPr lang="en-US" sz="2800" dirty="0" smtClean="0"/>
              <a:t>The insulators can not conduct electricity.</a:t>
            </a:r>
          </a:p>
          <a:p>
            <a:pPr algn="just"/>
            <a:endParaRPr lang="en-US" sz="2800" dirty="0" smtClean="0"/>
          </a:p>
          <a:p>
            <a:pPr algn="just"/>
            <a:r>
              <a:rPr lang="en-US" sz="2800" dirty="0" smtClean="0"/>
              <a:t>Energy Gap more than 5 </a:t>
            </a:r>
            <a:r>
              <a:rPr lang="en-US" sz="2800" dirty="0" err="1" smtClean="0"/>
              <a:t>eV</a:t>
            </a:r>
            <a:endParaRPr lang="en-US" sz="2800" dirty="0"/>
          </a:p>
        </p:txBody>
      </p:sp>
      <p:sp>
        <p:nvSpPr>
          <p:cNvPr id="3" name="Rectangle 2"/>
          <p:cNvSpPr/>
          <p:nvPr/>
        </p:nvSpPr>
        <p:spPr>
          <a:xfrm>
            <a:off x="7620000" y="4191000"/>
            <a:ext cx="1295400" cy="1676400"/>
          </a:xfrm>
          <a:prstGeom prst="rect">
            <a:avLst/>
          </a:prstGeom>
          <a:solidFill>
            <a:schemeClr val="tx2">
              <a:lumMod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7620000" y="1066800"/>
            <a:ext cx="1295400" cy="1676400"/>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7620000" y="4648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620000" y="4800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620000" y="4953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620000" y="5105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7620000" y="5257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620000" y="5410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20000" y="5486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620000" y="5334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620000" y="5562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620000" y="5181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620000" y="5638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620000" y="5715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620000" y="5791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620000" y="5029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620000" y="4876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620000" y="4724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7620000" y="4572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7620000" y="4495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620000" y="4419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7620000" y="4343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620000" y="4267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7772400" y="2758440"/>
            <a:ext cx="0" cy="1371600"/>
          </a:xfrm>
          <a:prstGeom prst="straightConnector1">
            <a:avLst/>
          </a:prstGeom>
          <a:ln w="28575">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696200" y="3352800"/>
            <a:ext cx="1524000" cy="369332"/>
          </a:xfrm>
          <a:prstGeom prst="rect">
            <a:avLst/>
          </a:prstGeom>
          <a:noFill/>
        </p:spPr>
        <p:txBody>
          <a:bodyPr wrap="square" rtlCol="0">
            <a:spAutoFit/>
          </a:bodyPr>
          <a:lstStyle/>
          <a:p>
            <a:r>
              <a:rPr lang="en-US" b="1" dirty="0" smtClean="0"/>
              <a:t> Very Large</a:t>
            </a:r>
            <a:endParaRPr lang="en-US" b="1" dirty="0"/>
          </a:p>
        </p:txBody>
      </p:sp>
      <p:sp>
        <p:nvSpPr>
          <p:cNvPr id="28" name="Date Placeholder 27"/>
          <p:cNvSpPr>
            <a:spLocks noGrp="1"/>
          </p:cNvSpPr>
          <p:nvPr>
            <p:ph type="dt" sz="half" idx="10"/>
          </p:nvPr>
        </p:nvSpPr>
        <p:spPr/>
        <p:txBody>
          <a:bodyPr/>
          <a:lstStyle/>
          <a:p>
            <a:fld id="{56FDFBE2-28FA-459C-AEC6-30F06CF945B0}" type="datetime1">
              <a:rPr lang="en-US" smtClean="0"/>
              <a:pPr/>
              <a:t>27-Apr-22</a:t>
            </a:fld>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6</a:t>
            </a:fld>
            <a:endParaRPr lang="en-US"/>
          </a:p>
        </p:txBody>
      </p:sp>
      <p:sp>
        <p:nvSpPr>
          <p:cNvPr id="30" name="Footer Placeholder 29"/>
          <p:cNvSpPr>
            <a:spLocks noGrp="1"/>
          </p:cNvSpPr>
          <p:nvPr>
            <p:ph type="ftr" sz="quarter" idx="11"/>
          </p:nvPr>
        </p:nvSpPr>
        <p:spPr/>
        <p:txBody>
          <a:bodyPr/>
          <a:lstStyle/>
          <a:p>
            <a:r>
              <a:rPr lang="en-US" smtClean="0"/>
              <a:t>Dr. S. K. Hasan, ITM, GIDA</a:t>
            </a:r>
            <a:endParaRPr lang="en-US"/>
          </a:p>
        </p:txBody>
      </p:sp>
      <p:pic>
        <p:nvPicPr>
          <p:cNvPr id="31" name="Picture 2" descr="C:\Users\skh\Desktop\logo ITM.jpg"/>
          <p:cNvPicPr>
            <a:picLocks noChangeAspect="1" noChangeArrowheads="1"/>
          </p:cNvPicPr>
          <p:nvPr/>
        </p:nvPicPr>
        <p:blipFill>
          <a:blip r:embed="rId2"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2819400"/>
            <a:ext cx="1295400" cy="1676400"/>
          </a:xfrm>
          <a:prstGeom prst="rect">
            <a:avLst/>
          </a:prstGeom>
          <a:solidFill>
            <a:schemeClr val="tx2">
              <a:lumMod val="2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3" name="Rectangle 2"/>
          <p:cNvSpPr/>
          <p:nvPr/>
        </p:nvSpPr>
        <p:spPr>
          <a:xfrm>
            <a:off x="838200" y="1447800"/>
            <a:ext cx="1295400" cy="1676400"/>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p:cNvCxnSpPr/>
          <p:nvPr/>
        </p:nvCxnSpPr>
        <p:spPr>
          <a:xfrm>
            <a:off x="838200" y="32766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838200" y="34290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38200" y="35814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838200" y="37338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838200" y="38862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38200" y="40386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38200" y="41148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38200" y="39624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838200" y="41910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838200" y="38100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38200" y="42672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38200" y="43434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38200" y="44196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838200" y="36576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838200" y="35052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38200" y="33528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38200" y="32004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38200" y="3124200"/>
            <a:ext cx="1295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38200" y="3048000"/>
            <a:ext cx="1295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838200" y="2971800"/>
            <a:ext cx="1295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838200" y="2895600"/>
            <a:ext cx="1295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3581400" y="3200400"/>
            <a:ext cx="1295400" cy="1676400"/>
          </a:xfrm>
          <a:prstGeom prst="rect">
            <a:avLst/>
          </a:prstGeom>
          <a:solidFill>
            <a:schemeClr val="tx2">
              <a:lumMod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581400" y="990600"/>
            <a:ext cx="1295400" cy="1676400"/>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p:cNvCxnSpPr/>
          <p:nvPr/>
        </p:nvCxnSpPr>
        <p:spPr>
          <a:xfrm>
            <a:off x="3581400" y="3657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581400" y="3810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581400" y="3962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581400" y="4114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581400" y="4267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581400" y="4419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581400" y="4495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581400" y="4343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581400" y="4572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581400" y="4191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581400" y="4648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581400" y="4724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3581400" y="4800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581400" y="4038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581400" y="3886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581400" y="3733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581400" y="3581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581400" y="3505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581400" y="3429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3581400" y="3352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581400" y="3276600"/>
            <a:ext cx="1295400" cy="0"/>
          </a:xfrm>
          <a:prstGeom prst="line">
            <a:avLst/>
          </a:prstGeom>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6477000" y="3657600"/>
            <a:ext cx="1295400" cy="1676400"/>
          </a:xfrm>
          <a:prstGeom prst="rect">
            <a:avLst/>
          </a:prstGeom>
          <a:solidFill>
            <a:schemeClr val="tx2">
              <a:lumMod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6477000" y="533400"/>
            <a:ext cx="1295400" cy="1676400"/>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Connector 49"/>
          <p:cNvCxnSpPr/>
          <p:nvPr/>
        </p:nvCxnSpPr>
        <p:spPr>
          <a:xfrm>
            <a:off x="6477000" y="4114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6477000" y="4267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6477000" y="4419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6477000" y="4572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6477000" y="4724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77000" y="4876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6477000" y="4953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6477000" y="4800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6477000" y="5029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6477000" y="4648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6477000" y="5105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477000" y="5181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477000" y="5257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477000" y="4495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6477000" y="4343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6477000" y="4191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6477000" y="4038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6477000" y="39624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6477000" y="38862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6477000" y="38100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6477000" y="3733800"/>
            <a:ext cx="1295400" cy="0"/>
          </a:xfrm>
          <a:prstGeom prst="line">
            <a:avLst/>
          </a:prstGeom>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304800" y="5486400"/>
            <a:ext cx="2209800" cy="830997"/>
          </a:xfrm>
          <a:prstGeom prst="rect">
            <a:avLst/>
          </a:prstGeom>
          <a:noFill/>
        </p:spPr>
        <p:txBody>
          <a:bodyPr wrap="square" rtlCol="0">
            <a:spAutoFit/>
          </a:bodyPr>
          <a:lstStyle/>
          <a:p>
            <a:pPr algn="ctr"/>
            <a:r>
              <a:rPr lang="en-US" sz="2400" b="1" dirty="0" smtClean="0">
                <a:solidFill>
                  <a:srgbClr val="FFFF00"/>
                </a:solidFill>
              </a:rPr>
              <a:t>Conductor</a:t>
            </a:r>
          </a:p>
          <a:p>
            <a:pPr algn="ctr"/>
            <a:r>
              <a:rPr lang="en-US" sz="2400" b="1" dirty="0" smtClean="0"/>
              <a:t>No Band Gap</a:t>
            </a:r>
            <a:endParaRPr lang="en-US" sz="2400" b="1" dirty="0"/>
          </a:p>
        </p:txBody>
      </p:sp>
      <p:sp>
        <p:nvSpPr>
          <p:cNvPr id="72" name="TextBox 71"/>
          <p:cNvSpPr txBox="1"/>
          <p:nvPr/>
        </p:nvSpPr>
        <p:spPr>
          <a:xfrm>
            <a:off x="2590800" y="5562600"/>
            <a:ext cx="3200400" cy="1200329"/>
          </a:xfrm>
          <a:prstGeom prst="rect">
            <a:avLst/>
          </a:prstGeom>
          <a:noFill/>
        </p:spPr>
        <p:txBody>
          <a:bodyPr wrap="square" rtlCol="0">
            <a:spAutoFit/>
          </a:bodyPr>
          <a:lstStyle/>
          <a:p>
            <a:pPr algn="ctr"/>
            <a:r>
              <a:rPr lang="en-US" sz="2400" b="1" dirty="0" smtClean="0">
                <a:solidFill>
                  <a:srgbClr val="FFFF00"/>
                </a:solidFill>
              </a:rPr>
              <a:t>Semi-conductor</a:t>
            </a:r>
          </a:p>
          <a:p>
            <a:pPr algn="ctr"/>
            <a:r>
              <a:rPr lang="en-US" sz="2400" b="1" dirty="0" smtClean="0"/>
              <a:t>Gap more than in Conductor</a:t>
            </a:r>
            <a:endParaRPr lang="en-US" sz="2400" b="1" dirty="0"/>
          </a:p>
        </p:txBody>
      </p:sp>
      <p:sp>
        <p:nvSpPr>
          <p:cNvPr id="73" name="TextBox 72"/>
          <p:cNvSpPr txBox="1"/>
          <p:nvPr/>
        </p:nvSpPr>
        <p:spPr>
          <a:xfrm>
            <a:off x="5638800" y="5638800"/>
            <a:ext cx="3505200" cy="830997"/>
          </a:xfrm>
          <a:prstGeom prst="rect">
            <a:avLst/>
          </a:prstGeom>
          <a:noFill/>
        </p:spPr>
        <p:txBody>
          <a:bodyPr wrap="square" rtlCol="0">
            <a:spAutoFit/>
          </a:bodyPr>
          <a:lstStyle/>
          <a:p>
            <a:pPr algn="ctr"/>
            <a:r>
              <a:rPr lang="en-US" sz="2400" b="1" dirty="0" smtClean="0">
                <a:solidFill>
                  <a:srgbClr val="FFFF00"/>
                </a:solidFill>
              </a:rPr>
              <a:t>Insulator</a:t>
            </a:r>
          </a:p>
          <a:p>
            <a:pPr algn="ctr"/>
            <a:r>
              <a:rPr lang="en-US" sz="2400" b="1" dirty="0" smtClean="0"/>
              <a:t>Very Large Band Gap</a:t>
            </a:r>
            <a:endParaRPr lang="en-US" sz="2400" b="1" dirty="0"/>
          </a:p>
        </p:txBody>
      </p:sp>
      <p:cxnSp>
        <p:nvCxnSpPr>
          <p:cNvPr id="75" name="Straight Arrow Connector 74"/>
          <p:cNvCxnSpPr/>
          <p:nvPr/>
        </p:nvCxnSpPr>
        <p:spPr>
          <a:xfrm>
            <a:off x="4495800" y="2667000"/>
            <a:ext cx="0" cy="533400"/>
          </a:xfrm>
          <a:prstGeom prst="straightConnector1">
            <a:avLst/>
          </a:prstGeom>
          <a:ln w="28575">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6629400" y="2225040"/>
            <a:ext cx="0" cy="1371600"/>
          </a:xfrm>
          <a:prstGeom prst="straightConnector1">
            <a:avLst/>
          </a:prstGeom>
          <a:ln w="28575">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4038600" y="2895600"/>
            <a:ext cx="2590800" cy="400110"/>
          </a:xfrm>
          <a:prstGeom prst="rect">
            <a:avLst/>
          </a:prstGeom>
          <a:noFill/>
        </p:spPr>
        <p:txBody>
          <a:bodyPr wrap="square" rtlCol="0">
            <a:spAutoFit/>
          </a:bodyPr>
          <a:lstStyle/>
          <a:p>
            <a:pPr algn="ctr"/>
            <a:r>
              <a:rPr lang="en-US" sz="2000" b="1" dirty="0" smtClean="0">
                <a:solidFill>
                  <a:srgbClr val="FFFF00"/>
                </a:solidFill>
              </a:rPr>
              <a:t>        Energy Gap</a:t>
            </a:r>
            <a:endParaRPr lang="en-US" sz="2000" b="1" dirty="0">
              <a:solidFill>
                <a:srgbClr val="FFFF00"/>
              </a:solidFill>
            </a:endParaRPr>
          </a:p>
        </p:txBody>
      </p:sp>
      <p:sp>
        <p:nvSpPr>
          <p:cNvPr id="82" name="TextBox 81"/>
          <p:cNvSpPr txBox="1"/>
          <p:nvPr/>
        </p:nvSpPr>
        <p:spPr>
          <a:xfrm>
            <a:off x="3276600" y="2819400"/>
            <a:ext cx="1295400" cy="369332"/>
          </a:xfrm>
          <a:prstGeom prst="rect">
            <a:avLst/>
          </a:prstGeom>
          <a:noFill/>
        </p:spPr>
        <p:txBody>
          <a:bodyPr wrap="square" rtlCol="0">
            <a:spAutoFit/>
          </a:bodyPr>
          <a:lstStyle/>
          <a:p>
            <a:r>
              <a:rPr lang="en-US" dirty="0" smtClean="0"/>
              <a:t>       Small</a:t>
            </a:r>
            <a:endParaRPr lang="en-US" dirty="0"/>
          </a:p>
        </p:txBody>
      </p:sp>
      <p:sp>
        <p:nvSpPr>
          <p:cNvPr id="83" name="TextBox 82"/>
          <p:cNvSpPr txBox="1"/>
          <p:nvPr/>
        </p:nvSpPr>
        <p:spPr>
          <a:xfrm>
            <a:off x="6553200" y="2819400"/>
            <a:ext cx="1524000" cy="369332"/>
          </a:xfrm>
          <a:prstGeom prst="rect">
            <a:avLst/>
          </a:prstGeom>
          <a:noFill/>
        </p:spPr>
        <p:txBody>
          <a:bodyPr wrap="square" rtlCol="0">
            <a:spAutoFit/>
          </a:bodyPr>
          <a:lstStyle/>
          <a:p>
            <a:r>
              <a:rPr lang="en-US" dirty="0" smtClean="0"/>
              <a:t> Very Large</a:t>
            </a:r>
            <a:endParaRPr lang="en-US" dirty="0"/>
          </a:p>
        </p:txBody>
      </p:sp>
      <p:sp>
        <p:nvSpPr>
          <p:cNvPr id="79" name="Date Placeholder 78"/>
          <p:cNvSpPr>
            <a:spLocks noGrp="1"/>
          </p:cNvSpPr>
          <p:nvPr>
            <p:ph type="dt" sz="half" idx="10"/>
          </p:nvPr>
        </p:nvSpPr>
        <p:spPr/>
        <p:txBody>
          <a:bodyPr/>
          <a:lstStyle/>
          <a:p>
            <a:fld id="{A439EF94-7B60-43BA-ABDC-92B10BCF8B55}" type="datetime1">
              <a:rPr lang="en-US" smtClean="0"/>
              <a:pPr/>
              <a:t>27-Apr-22</a:t>
            </a:fld>
            <a:endParaRPr lang="en-US"/>
          </a:p>
        </p:txBody>
      </p:sp>
      <p:sp>
        <p:nvSpPr>
          <p:cNvPr id="80" name="Slide Number Placeholder 79"/>
          <p:cNvSpPr>
            <a:spLocks noGrp="1"/>
          </p:cNvSpPr>
          <p:nvPr>
            <p:ph type="sldNum" sz="quarter" idx="12"/>
          </p:nvPr>
        </p:nvSpPr>
        <p:spPr/>
        <p:txBody>
          <a:bodyPr/>
          <a:lstStyle/>
          <a:p>
            <a:fld id="{B6F15528-21DE-4FAA-801E-634DDDAF4B2B}" type="slidenum">
              <a:rPr lang="en-US" smtClean="0"/>
              <a:pPr/>
              <a:t>7</a:t>
            </a:fld>
            <a:endParaRPr lang="en-US"/>
          </a:p>
        </p:txBody>
      </p:sp>
      <p:sp>
        <p:nvSpPr>
          <p:cNvPr id="84" name="Footer Placeholder 83"/>
          <p:cNvSpPr>
            <a:spLocks noGrp="1"/>
          </p:cNvSpPr>
          <p:nvPr>
            <p:ph type="ftr" sz="quarter" idx="11"/>
          </p:nvPr>
        </p:nvSpPr>
        <p:spPr/>
        <p:txBody>
          <a:bodyPr/>
          <a:lstStyle/>
          <a:p>
            <a:r>
              <a:rPr lang="en-US" smtClean="0"/>
              <a:t>Dr. S. K. Hasan, ITM, GIDA</a:t>
            </a:r>
            <a:endParaRPr lang="en-US"/>
          </a:p>
        </p:txBody>
      </p:sp>
      <p:pic>
        <p:nvPicPr>
          <p:cNvPr id="85" name="Picture 2" descr="C:\Users\skh\Desktop\logo ITM.jpg"/>
          <p:cNvPicPr>
            <a:picLocks noChangeAspect="1" noChangeArrowheads="1"/>
          </p:cNvPicPr>
          <p:nvPr/>
        </p:nvPicPr>
        <p:blipFill>
          <a:blip r:embed="rId3"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par>
                                <p:cTn id="14" presetID="3" presetClass="entr" presetSubtype="1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linds(horizontal)">
                                      <p:cBhvr>
                                        <p:cTn id="16" dur="500"/>
                                        <p:tgtEl>
                                          <p:spTgt spid="6"/>
                                        </p:tgtEl>
                                      </p:cBhvr>
                                    </p:animEffect>
                                  </p:childTnLst>
                                </p:cTn>
                              </p:par>
                              <p:par>
                                <p:cTn id="17" presetID="3" presetClass="entr" presetSubtype="1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linds(horizontal)">
                                      <p:cBhvr>
                                        <p:cTn id="19" dur="500"/>
                                        <p:tgtEl>
                                          <p:spTgt spid="7"/>
                                        </p:tgtEl>
                                      </p:cBhvr>
                                    </p:animEffect>
                                  </p:childTnLst>
                                </p:cTn>
                              </p:par>
                              <p:par>
                                <p:cTn id="20" presetID="3" presetClass="entr" presetSubtype="1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par>
                                <p:cTn id="23" presetID="3" presetClass="entr" presetSubtype="1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linds(horizontal)">
                                      <p:cBhvr>
                                        <p:cTn id="25" dur="500"/>
                                        <p:tgtEl>
                                          <p:spTgt spid="9"/>
                                        </p:tgtEl>
                                      </p:cBhvr>
                                    </p:animEffect>
                                  </p:childTnLst>
                                </p:cTn>
                              </p:par>
                              <p:par>
                                <p:cTn id="26" presetID="3" presetClass="entr" presetSubtype="10"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linds(horizontal)">
                                      <p:cBhvr>
                                        <p:cTn id="28" dur="500"/>
                                        <p:tgtEl>
                                          <p:spTgt spid="10"/>
                                        </p:tgtEl>
                                      </p:cBhvr>
                                    </p:animEffect>
                                  </p:childTnLst>
                                </p:cTn>
                              </p:par>
                              <p:par>
                                <p:cTn id="29" presetID="3" presetClass="entr" presetSubtype="1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blinds(horizontal)">
                                      <p:cBhvr>
                                        <p:cTn id="31" dur="500"/>
                                        <p:tgtEl>
                                          <p:spTgt spid="11"/>
                                        </p:tgtEl>
                                      </p:cBhvr>
                                    </p:animEffect>
                                  </p:childTnLst>
                                </p:cTn>
                              </p:par>
                              <p:par>
                                <p:cTn id="32" presetID="3" presetClass="entr" presetSubtype="10" fill="hold"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blinds(horizontal)">
                                      <p:cBhvr>
                                        <p:cTn id="34" dur="500"/>
                                        <p:tgtEl>
                                          <p:spTgt spid="12"/>
                                        </p:tgtEl>
                                      </p:cBhvr>
                                    </p:animEffect>
                                  </p:childTnLst>
                                </p:cTn>
                              </p:par>
                              <p:par>
                                <p:cTn id="35" presetID="3" presetClass="entr" presetSubtype="10"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linds(horizontal)">
                                      <p:cBhvr>
                                        <p:cTn id="37" dur="500"/>
                                        <p:tgtEl>
                                          <p:spTgt spid="13"/>
                                        </p:tgtEl>
                                      </p:cBhvr>
                                    </p:animEffect>
                                  </p:childTnLst>
                                </p:cTn>
                              </p:par>
                              <p:par>
                                <p:cTn id="38" presetID="3" presetClass="entr" presetSubtype="10" fill="hold"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blinds(horizontal)">
                                      <p:cBhvr>
                                        <p:cTn id="40" dur="500"/>
                                        <p:tgtEl>
                                          <p:spTgt spid="14"/>
                                        </p:tgtEl>
                                      </p:cBhvr>
                                    </p:animEffect>
                                  </p:childTnLst>
                                </p:cTn>
                              </p:par>
                              <p:par>
                                <p:cTn id="41" presetID="3" presetClass="entr" presetSubtype="10" fill="hold"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blinds(horizontal)">
                                      <p:cBhvr>
                                        <p:cTn id="43" dur="500"/>
                                        <p:tgtEl>
                                          <p:spTgt spid="15"/>
                                        </p:tgtEl>
                                      </p:cBhvr>
                                    </p:animEffect>
                                  </p:childTnLst>
                                </p:cTn>
                              </p:par>
                              <p:par>
                                <p:cTn id="44" presetID="3" presetClass="entr" presetSubtype="10" fill="hold" nodeType="with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blinds(horizontal)">
                                      <p:cBhvr>
                                        <p:cTn id="46" dur="500"/>
                                        <p:tgtEl>
                                          <p:spTgt spid="16"/>
                                        </p:tgtEl>
                                      </p:cBhvr>
                                    </p:animEffect>
                                  </p:childTnLst>
                                </p:cTn>
                              </p:par>
                              <p:par>
                                <p:cTn id="47" presetID="3" presetClass="entr" presetSubtype="10" fill="hold"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blinds(horizontal)">
                                      <p:cBhvr>
                                        <p:cTn id="49" dur="500"/>
                                        <p:tgtEl>
                                          <p:spTgt spid="17"/>
                                        </p:tgtEl>
                                      </p:cBhvr>
                                    </p:animEffect>
                                  </p:childTnLst>
                                </p:cTn>
                              </p:par>
                              <p:par>
                                <p:cTn id="50" presetID="3" presetClass="entr" presetSubtype="10" fill="hold" nodeType="with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blinds(horizontal)">
                                      <p:cBhvr>
                                        <p:cTn id="52" dur="500"/>
                                        <p:tgtEl>
                                          <p:spTgt spid="18"/>
                                        </p:tgtEl>
                                      </p:cBhvr>
                                    </p:animEffect>
                                  </p:childTnLst>
                                </p:cTn>
                              </p:par>
                              <p:par>
                                <p:cTn id="53" presetID="3" presetClass="entr" presetSubtype="10" fill="hold"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blinds(horizontal)">
                                      <p:cBhvr>
                                        <p:cTn id="55" dur="500"/>
                                        <p:tgtEl>
                                          <p:spTgt spid="19"/>
                                        </p:tgtEl>
                                      </p:cBhvr>
                                    </p:animEffect>
                                  </p:childTnLst>
                                </p:cTn>
                              </p:par>
                              <p:par>
                                <p:cTn id="56" presetID="3" presetClass="entr" presetSubtype="10" fill="hold" nodeType="with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blinds(horizontal)">
                                      <p:cBhvr>
                                        <p:cTn id="58" dur="500"/>
                                        <p:tgtEl>
                                          <p:spTgt spid="20"/>
                                        </p:tgtEl>
                                      </p:cBhvr>
                                    </p:animEffect>
                                  </p:childTnLst>
                                </p:cTn>
                              </p:par>
                              <p:par>
                                <p:cTn id="59" presetID="3" presetClass="entr" presetSubtype="10" fill="hold" nodeType="with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blinds(horizontal)">
                                      <p:cBhvr>
                                        <p:cTn id="61" dur="500"/>
                                        <p:tgtEl>
                                          <p:spTgt spid="21"/>
                                        </p:tgtEl>
                                      </p:cBhvr>
                                    </p:animEffect>
                                  </p:childTnLst>
                                </p:cTn>
                              </p:par>
                              <p:par>
                                <p:cTn id="62" presetID="3" presetClass="entr" presetSubtype="10" fill="hold" nodeType="with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blinds(horizontal)">
                                      <p:cBhvr>
                                        <p:cTn id="64" dur="500"/>
                                        <p:tgtEl>
                                          <p:spTgt spid="22"/>
                                        </p:tgtEl>
                                      </p:cBhvr>
                                    </p:animEffect>
                                  </p:childTnLst>
                                </p:cTn>
                              </p:par>
                              <p:par>
                                <p:cTn id="65" presetID="3" presetClass="entr" presetSubtype="10" fill="hold" nodeType="with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blinds(horizontal)">
                                      <p:cBhvr>
                                        <p:cTn id="67" dur="500"/>
                                        <p:tgtEl>
                                          <p:spTgt spid="23"/>
                                        </p:tgtEl>
                                      </p:cBhvr>
                                    </p:animEffect>
                                  </p:childTnLst>
                                </p:cTn>
                              </p:par>
                              <p:par>
                                <p:cTn id="68" presetID="3" presetClass="entr" presetSubtype="10" fill="hold" nodeType="with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blinds(horizontal)">
                                      <p:cBhvr>
                                        <p:cTn id="70" dur="500"/>
                                        <p:tgtEl>
                                          <p:spTgt spid="24"/>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3"/>
                                        </p:tgtEl>
                                        <p:attrNameLst>
                                          <p:attrName>style.visibility</p:attrName>
                                        </p:attrNameLst>
                                      </p:cBhvr>
                                      <p:to>
                                        <p:strVal val="visible"/>
                                      </p:to>
                                    </p:set>
                                    <p:animEffect transition="in" filter="blinds(horizontal)">
                                      <p:cBhvr>
                                        <p:cTn id="75" dur="500"/>
                                        <p:tgtEl>
                                          <p:spTgt spid="3"/>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72"/>
                                        </p:tgtEl>
                                        <p:attrNameLst>
                                          <p:attrName>style.visibility</p:attrName>
                                        </p:attrNameLst>
                                      </p:cBhvr>
                                      <p:to>
                                        <p:strVal val="visible"/>
                                      </p:to>
                                    </p:set>
                                    <p:animEffect transition="in" filter="blinds(horizontal)">
                                      <p:cBhvr>
                                        <p:cTn id="80" dur="500"/>
                                        <p:tgtEl>
                                          <p:spTgt spid="72"/>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blinds(horizontal)">
                                      <p:cBhvr>
                                        <p:cTn id="85" dur="500"/>
                                        <p:tgtEl>
                                          <p:spTgt spid="25"/>
                                        </p:tgtEl>
                                      </p:cBhvr>
                                    </p:animEffect>
                                  </p:childTnLst>
                                </p:cTn>
                              </p:par>
                              <p:par>
                                <p:cTn id="86" presetID="3" presetClass="entr" presetSubtype="10" fill="hold" nodeType="withEffect">
                                  <p:stCondLst>
                                    <p:cond delay="0"/>
                                  </p:stCondLst>
                                  <p:childTnLst>
                                    <p:set>
                                      <p:cBhvr>
                                        <p:cTn id="87" dur="1" fill="hold">
                                          <p:stCondLst>
                                            <p:cond delay="0"/>
                                          </p:stCondLst>
                                        </p:cTn>
                                        <p:tgtEl>
                                          <p:spTgt spid="27"/>
                                        </p:tgtEl>
                                        <p:attrNameLst>
                                          <p:attrName>style.visibility</p:attrName>
                                        </p:attrNameLst>
                                      </p:cBhvr>
                                      <p:to>
                                        <p:strVal val="visible"/>
                                      </p:to>
                                    </p:set>
                                    <p:animEffect transition="in" filter="blinds(horizontal)">
                                      <p:cBhvr>
                                        <p:cTn id="88" dur="500"/>
                                        <p:tgtEl>
                                          <p:spTgt spid="27"/>
                                        </p:tgtEl>
                                      </p:cBhvr>
                                    </p:animEffect>
                                  </p:childTnLst>
                                </p:cTn>
                              </p:par>
                              <p:par>
                                <p:cTn id="89" presetID="3" presetClass="entr" presetSubtype="10" fill="hold" nodeType="withEffect">
                                  <p:stCondLst>
                                    <p:cond delay="0"/>
                                  </p:stCondLst>
                                  <p:childTnLst>
                                    <p:set>
                                      <p:cBhvr>
                                        <p:cTn id="90" dur="1" fill="hold">
                                          <p:stCondLst>
                                            <p:cond delay="0"/>
                                          </p:stCondLst>
                                        </p:cTn>
                                        <p:tgtEl>
                                          <p:spTgt spid="28"/>
                                        </p:tgtEl>
                                        <p:attrNameLst>
                                          <p:attrName>style.visibility</p:attrName>
                                        </p:attrNameLst>
                                      </p:cBhvr>
                                      <p:to>
                                        <p:strVal val="visible"/>
                                      </p:to>
                                    </p:set>
                                    <p:animEffect transition="in" filter="blinds(horizontal)">
                                      <p:cBhvr>
                                        <p:cTn id="91" dur="500"/>
                                        <p:tgtEl>
                                          <p:spTgt spid="28"/>
                                        </p:tgtEl>
                                      </p:cBhvr>
                                    </p:animEffect>
                                  </p:childTnLst>
                                </p:cTn>
                              </p:par>
                              <p:par>
                                <p:cTn id="92" presetID="3" presetClass="entr" presetSubtype="10" fill="hold" nodeType="withEffect">
                                  <p:stCondLst>
                                    <p:cond delay="0"/>
                                  </p:stCondLst>
                                  <p:childTnLst>
                                    <p:set>
                                      <p:cBhvr>
                                        <p:cTn id="93" dur="1" fill="hold">
                                          <p:stCondLst>
                                            <p:cond delay="0"/>
                                          </p:stCondLst>
                                        </p:cTn>
                                        <p:tgtEl>
                                          <p:spTgt spid="29"/>
                                        </p:tgtEl>
                                        <p:attrNameLst>
                                          <p:attrName>style.visibility</p:attrName>
                                        </p:attrNameLst>
                                      </p:cBhvr>
                                      <p:to>
                                        <p:strVal val="visible"/>
                                      </p:to>
                                    </p:set>
                                    <p:animEffect transition="in" filter="blinds(horizontal)">
                                      <p:cBhvr>
                                        <p:cTn id="94" dur="500"/>
                                        <p:tgtEl>
                                          <p:spTgt spid="29"/>
                                        </p:tgtEl>
                                      </p:cBhvr>
                                    </p:animEffect>
                                  </p:childTnLst>
                                </p:cTn>
                              </p:par>
                              <p:par>
                                <p:cTn id="95" presetID="3" presetClass="entr" presetSubtype="10" fill="hold" nodeType="withEffect">
                                  <p:stCondLst>
                                    <p:cond delay="0"/>
                                  </p:stCondLst>
                                  <p:childTnLst>
                                    <p:set>
                                      <p:cBhvr>
                                        <p:cTn id="96" dur="1" fill="hold">
                                          <p:stCondLst>
                                            <p:cond delay="0"/>
                                          </p:stCondLst>
                                        </p:cTn>
                                        <p:tgtEl>
                                          <p:spTgt spid="30"/>
                                        </p:tgtEl>
                                        <p:attrNameLst>
                                          <p:attrName>style.visibility</p:attrName>
                                        </p:attrNameLst>
                                      </p:cBhvr>
                                      <p:to>
                                        <p:strVal val="visible"/>
                                      </p:to>
                                    </p:set>
                                    <p:animEffect transition="in" filter="blinds(horizontal)">
                                      <p:cBhvr>
                                        <p:cTn id="97" dur="500"/>
                                        <p:tgtEl>
                                          <p:spTgt spid="30"/>
                                        </p:tgtEl>
                                      </p:cBhvr>
                                    </p:animEffect>
                                  </p:childTnLst>
                                </p:cTn>
                              </p:par>
                              <p:par>
                                <p:cTn id="98" presetID="3" presetClass="entr" presetSubtype="10" fill="hold" nodeType="withEffect">
                                  <p:stCondLst>
                                    <p:cond delay="0"/>
                                  </p:stCondLst>
                                  <p:childTnLst>
                                    <p:set>
                                      <p:cBhvr>
                                        <p:cTn id="99" dur="1" fill="hold">
                                          <p:stCondLst>
                                            <p:cond delay="0"/>
                                          </p:stCondLst>
                                        </p:cTn>
                                        <p:tgtEl>
                                          <p:spTgt spid="31"/>
                                        </p:tgtEl>
                                        <p:attrNameLst>
                                          <p:attrName>style.visibility</p:attrName>
                                        </p:attrNameLst>
                                      </p:cBhvr>
                                      <p:to>
                                        <p:strVal val="visible"/>
                                      </p:to>
                                    </p:set>
                                    <p:animEffect transition="in" filter="blinds(horizontal)">
                                      <p:cBhvr>
                                        <p:cTn id="100" dur="500"/>
                                        <p:tgtEl>
                                          <p:spTgt spid="31"/>
                                        </p:tgtEl>
                                      </p:cBhvr>
                                    </p:animEffect>
                                  </p:childTnLst>
                                </p:cTn>
                              </p:par>
                              <p:par>
                                <p:cTn id="101" presetID="3" presetClass="entr" presetSubtype="10" fill="hold" nodeType="withEffect">
                                  <p:stCondLst>
                                    <p:cond delay="0"/>
                                  </p:stCondLst>
                                  <p:childTnLst>
                                    <p:set>
                                      <p:cBhvr>
                                        <p:cTn id="102" dur="1" fill="hold">
                                          <p:stCondLst>
                                            <p:cond delay="0"/>
                                          </p:stCondLst>
                                        </p:cTn>
                                        <p:tgtEl>
                                          <p:spTgt spid="32"/>
                                        </p:tgtEl>
                                        <p:attrNameLst>
                                          <p:attrName>style.visibility</p:attrName>
                                        </p:attrNameLst>
                                      </p:cBhvr>
                                      <p:to>
                                        <p:strVal val="visible"/>
                                      </p:to>
                                    </p:set>
                                    <p:animEffect transition="in" filter="blinds(horizontal)">
                                      <p:cBhvr>
                                        <p:cTn id="103" dur="500"/>
                                        <p:tgtEl>
                                          <p:spTgt spid="32"/>
                                        </p:tgtEl>
                                      </p:cBhvr>
                                    </p:animEffect>
                                  </p:childTnLst>
                                </p:cTn>
                              </p:par>
                              <p:par>
                                <p:cTn id="104" presetID="3" presetClass="entr" presetSubtype="10" fill="hold" nodeType="withEffect">
                                  <p:stCondLst>
                                    <p:cond delay="0"/>
                                  </p:stCondLst>
                                  <p:childTnLst>
                                    <p:set>
                                      <p:cBhvr>
                                        <p:cTn id="105" dur="1" fill="hold">
                                          <p:stCondLst>
                                            <p:cond delay="0"/>
                                          </p:stCondLst>
                                        </p:cTn>
                                        <p:tgtEl>
                                          <p:spTgt spid="33"/>
                                        </p:tgtEl>
                                        <p:attrNameLst>
                                          <p:attrName>style.visibility</p:attrName>
                                        </p:attrNameLst>
                                      </p:cBhvr>
                                      <p:to>
                                        <p:strVal val="visible"/>
                                      </p:to>
                                    </p:set>
                                    <p:animEffect transition="in" filter="blinds(horizontal)">
                                      <p:cBhvr>
                                        <p:cTn id="106" dur="500"/>
                                        <p:tgtEl>
                                          <p:spTgt spid="33"/>
                                        </p:tgtEl>
                                      </p:cBhvr>
                                    </p:animEffect>
                                  </p:childTnLst>
                                </p:cTn>
                              </p:par>
                              <p:par>
                                <p:cTn id="107" presetID="3" presetClass="entr" presetSubtype="10" fill="hold" nodeType="withEffect">
                                  <p:stCondLst>
                                    <p:cond delay="0"/>
                                  </p:stCondLst>
                                  <p:childTnLst>
                                    <p:set>
                                      <p:cBhvr>
                                        <p:cTn id="108" dur="1" fill="hold">
                                          <p:stCondLst>
                                            <p:cond delay="0"/>
                                          </p:stCondLst>
                                        </p:cTn>
                                        <p:tgtEl>
                                          <p:spTgt spid="34"/>
                                        </p:tgtEl>
                                        <p:attrNameLst>
                                          <p:attrName>style.visibility</p:attrName>
                                        </p:attrNameLst>
                                      </p:cBhvr>
                                      <p:to>
                                        <p:strVal val="visible"/>
                                      </p:to>
                                    </p:set>
                                    <p:animEffect transition="in" filter="blinds(horizontal)">
                                      <p:cBhvr>
                                        <p:cTn id="109" dur="500"/>
                                        <p:tgtEl>
                                          <p:spTgt spid="34"/>
                                        </p:tgtEl>
                                      </p:cBhvr>
                                    </p:animEffect>
                                  </p:childTnLst>
                                </p:cTn>
                              </p:par>
                              <p:par>
                                <p:cTn id="110" presetID="3" presetClass="entr" presetSubtype="10" fill="hold" nodeType="withEffect">
                                  <p:stCondLst>
                                    <p:cond delay="0"/>
                                  </p:stCondLst>
                                  <p:childTnLst>
                                    <p:set>
                                      <p:cBhvr>
                                        <p:cTn id="111" dur="1" fill="hold">
                                          <p:stCondLst>
                                            <p:cond delay="0"/>
                                          </p:stCondLst>
                                        </p:cTn>
                                        <p:tgtEl>
                                          <p:spTgt spid="35"/>
                                        </p:tgtEl>
                                        <p:attrNameLst>
                                          <p:attrName>style.visibility</p:attrName>
                                        </p:attrNameLst>
                                      </p:cBhvr>
                                      <p:to>
                                        <p:strVal val="visible"/>
                                      </p:to>
                                    </p:set>
                                    <p:animEffect transition="in" filter="blinds(horizontal)">
                                      <p:cBhvr>
                                        <p:cTn id="112" dur="500"/>
                                        <p:tgtEl>
                                          <p:spTgt spid="35"/>
                                        </p:tgtEl>
                                      </p:cBhvr>
                                    </p:animEffect>
                                  </p:childTnLst>
                                </p:cTn>
                              </p:par>
                              <p:par>
                                <p:cTn id="113" presetID="3" presetClass="entr" presetSubtype="10" fill="hold" nodeType="withEffect">
                                  <p:stCondLst>
                                    <p:cond delay="0"/>
                                  </p:stCondLst>
                                  <p:childTnLst>
                                    <p:set>
                                      <p:cBhvr>
                                        <p:cTn id="114" dur="1" fill="hold">
                                          <p:stCondLst>
                                            <p:cond delay="0"/>
                                          </p:stCondLst>
                                        </p:cTn>
                                        <p:tgtEl>
                                          <p:spTgt spid="36"/>
                                        </p:tgtEl>
                                        <p:attrNameLst>
                                          <p:attrName>style.visibility</p:attrName>
                                        </p:attrNameLst>
                                      </p:cBhvr>
                                      <p:to>
                                        <p:strVal val="visible"/>
                                      </p:to>
                                    </p:set>
                                    <p:animEffect transition="in" filter="blinds(horizontal)">
                                      <p:cBhvr>
                                        <p:cTn id="115" dur="500"/>
                                        <p:tgtEl>
                                          <p:spTgt spid="36"/>
                                        </p:tgtEl>
                                      </p:cBhvr>
                                    </p:animEffect>
                                  </p:childTnLst>
                                </p:cTn>
                              </p:par>
                              <p:par>
                                <p:cTn id="116" presetID="3" presetClass="entr" presetSubtype="10" fill="hold" nodeType="withEffect">
                                  <p:stCondLst>
                                    <p:cond delay="0"/>
                                  </p:stCondLst>
                                  <p:childTnLst>
                                    <p:set>
                                      <p:cBhvr>
                                        <p:cTn id="117" dur="1" fill="hold">
                                          <p:stCondLst>
                                            <p:cond delay="0"/>
                                          </p:stCondLst>
                                        </p:cTn>
                                        <p:tgtEl>
                                          <p:spTgt spid="37"/>
                                        </p:tgtEl>
                                        <p:attrNameLst>
                                          <p:attrName>style.visibility</p:attrName>
                                        </p:attrNameLst>
                                      </p:cBhvr>
                                      <p:to>
                                        <p:strVal val="visible"/>
                                      </p:to>
                                    </p:set>
                                    <p:animEffect transition="in" filter="blinds(horizontal)">
                                      <p:cBhvr>
                                        <p:cTn id="118" dur="500"/>
                                        <p:tgtEl>
                                          <p:spTgt spid="37"/>
                                        </p:tgtEl>
                                      </p:cBhvr>
                                    </p:animEffect>
                                  </p:childTnLst>
                                </p:cTn>
                              </p:par>
                              <p:par>
                                <p:cTn id="119" presetID="3" presetClass="entr" presetSubtype="10" fill="hold" nodeType="withEffect">
                                  <p:stCondLst>
                                    <p:cond delay="0"/>
                                  </p:stCondLst>
                                  <p:childTnLst>
                                    <p:set>
                                      <p:cBhvr>
                                        <p:cTn id="120" dur="1" fill="hold">
                                          <p:stCondLst>
                                            <p:cond delay="0"/>
                                          </p:stCondLst>
                                        </p:cTn>
                                        <p:tgtEl>
                                          <p:spTgt spid="38"/>
                                        </p:tgtEl>
                                        <p:attrNameLst>
                                          <p:attrName>style.visibility</p:attrName>
                                        </p:attrNameLst>
                                      </p:cBhvr>
                                      <p:to>
                                        <p:strVal val="visible"/>
                                      </p:to>
                                    </p:set>
                                    <p:animEffect transition="in" filter="blinds(horizontal)">
                                      <p:cBhvr>
                                        <p:cTn id="121" dur="500"/>
                                        <p:tgtEl>
                                          <p:spTgt spid="38"/>
                                        </p:tgtEl>
                                      </p:cBhvr>
                                    </p:animEffect>
                                  </p:childTnLst>
                                </p:cTn>
                              </p:par>
                              <p:par>
                                <p:cTn id="122" presetID="3" presetClass="entr" presetSubtype="10" fill="hold" nodeType="withEffect">
                                  <p:stCondLst>
                                    <p:cond delay="0"/>
                                  </p:stCondLst>
                                  <p:childTnLst>
                                    <p:set>
                                      <p:cBhvr>
                                        <p:cTn id="123" dur="1" fill="hold">
                                          <p:stCondLst>
                                            <p:cond delay="0"/>
                                          </p:stCondLst>
                                        </p:cTn>
                                        <p:tgtEl>
                                          <p:spTgt spid="39"/>
                                        </p:tgtEl>
                                        <p:attrNameLst>
                                          <p:attrName>style.visibility</p:attrName>
                                        </p:attrNameLst>
                                      </p:cBhvr>
                                      <p:to>
                                        <p:strVal val="visible"/>
                                      </p:to>
                                    </p:set>
                                    <p:animEffect transition="in" filter="blinds(horizontal)">
                                      <p:cBhvr>
                                        <p:cTn id="124" dur="500"/>
                                        <p:tgtEl>
                                          <p:spTgt spid="39"/>
                                        </p:tgtEl>
                                      </p:cBhvr>
                                    </p:animEffect>
                                  </p:childTnLst>
                                </p:cTn>
                              </p:par>
                              <p:par>
                                <p:cTn id="125" presetID="3" presetClass="entr" presetSubtype="10" fill="hold" nodeType="withEffect">
                                  <p:stCondLst>
                                    <p:cond delay="0"/>
                                  </p:stCondLst>
                                  <p:childTnLst>
                                    <p:set>
                                      <p:cBhvr>
                                        <p:cTn id="126" dur="1" fill="hold">
                                          <p:stCondLst>
                                            <p:cond delay="0"/>
                                          </p:stCondLst>
                                        </p:cTn>
                                        <p:tgtEl>
                                          <p:spTgt spid="40"/>
                                        </p:tgtEl>
                                        <p:attrNameLst>
                                          <p:attrName>style.visibility</p:attrName>
                                        </p:attrNameLst>
                                      </p:cBhvr>
                                      <p:to>
                                        <p:strVal val="visible"/>
                                      </p:to>
                                    </p:set>
                                    <p:animEffect transition="in" filter="blinds(horizontal)">
                                      <p:cBhvr>
                                        <p:cTn id="127" dur="500"/>
                                        <p:tgtEl>
                                          <p:spTgt spid="40"/>
                                        </p:tgtEl>
                                      </p:cBhvr>
                                    </p:animEffect>
                                  </p:childTnLst>
                                </p:cTn>
                              </p:par>
                              <p:par>
                                <p:cTn id="128" presetID="3" presetClass="entr" presetSubtype="10" fill="hold" nodeType="withEffect">
                                  <p:stCondLst>
                                    <p:cond delay="0"/>
                                  </p:stCondLst>
                                  <p:childTnLst>
                                    <p:set>
                                      <p:cBhvr>
                                        <p:cTn id="129" dur="1" fill="hold">
                                          <p:stCondLst>
                                            <p:cond delay="0"/>
                                          </p:stCondLst>
                                        </p:cTn>
                                        <p:tgtEl>
                                          <p:spTgt spid="41"/>
                                        </p:tgtEl>
                                        <p:attrNameLst>
                                          <p:attrName>style.visibility</p:attrName>
                                        </p:attrNameLst>
                                      </p:cBhvr>
                                      <p:to>
                                        <p:strVal val="visible"/>
                                      </p:to>
                                    </p:set>
                                    <p:animEffect transition="in" filter="blinds(horizontal)">
                                      <p:cBhvr>
                                        <p:cTn id="130" dur="500"/>
                                        <p:tgtEl>
                                          <p:spTgt spid="41"/>
                                        </p:tgtEl>
                                      </p:cBhvr>
                                    </p:animEffect>
                                  </p:childTnLst>
                                </p:cTn>
                              </p:par>
                              <p:par>
                                <p:cTn id="131" presetID="3" presetClass="entr" presetSubtype="10" fill="hold" nodeType="withEffect">
                                  <p:stCondLst>
                                    <p:cond delay="0"/>
                                  </p:stCondLst>
                                  <p:childTnLst>
                                    <p:set>
                                      <p:cBhvr>
                                        <p:cTn id="132" dur="1" fill="hold">
                                          <p:stCondLst>
                                            <p:cond delay="0"/>
                                          </p:stCondLst>
                                        </p:cTn>
                                        <p:tgtEl>
                                          <p:spTgt spid="42"/>
                                        </p:tgtEl>
                                        <p:attrNameLst>
                                          <p:attrName>style.visibility</p:attrName>
                                        </p:attrNameLst>
                                      </p:cBhvr>
                                      <p:to>
                                        <p:strVal val="visible"/>
                                      </p:to>
                                    </p:set>
                                    <p:animEffect transition="in" filter="blinds(horizontal)">
                                      <p:cBhvr>
                                        <p:cTn id="133" dur="500"/>
                                        <p:tgtEl>
                                          <p:spTgt spid="42"/>
                                        </p:tgtEl>
                                      </p:cBhvr>
                                    </p:animEffect>
                                  </p:childTnLst>
                                </p:cTn>
                              </p:par>
                              <p:par>
                                <p:cTn id="134" presetID="3" presetClass="entr" presetSubtype="10" fill="hold" nodeType="withEffect">
                                  <p:stCondLst>
                                    <p:cond delay="0"/>
                                  </p:stCondLst>
                                  <p:childTnLst>
                                    <p:set>
                                      <p:cBhvr>
                                        <p:cTn id="135" dur="1" fill="hold">
                                          <p:stCondLst>
                                            <p:cond delay="0"/>
                                          </p:stCondLst>
                                        </p:cTn>
                                        <p:tgtEl>
                                          <p:spTgt spid="43"/>
                                        </p:tgtEl>
                                        <p:attrNameLst>
                                          <p:attrName>style.visibility</p:attrName>
                                        </p:attrNameLst>
                                      </p:cBhvr>
                                      <p:to>
                                        <p:strVal val="visible"/>
                                      </p:to>
                                    </p:set>
                                    <p:animEffect transition="in" filter="blinds(horizontal)">
                                      <p:cBhvr>
                                        <p:cTn id="136" dur="500"/>
                                        <p:tgtEl>
                                          <p:spTgt spid="43"/>
                                        </p:tgtEl>
                                      </p:cBhvr>
                                    </p:animEffect>
                                  </p:childTnLst>
                                </p:cTn>
                              </p:par>
                              <p:par>
                                <p:cTn id="137" presetID="3" presetClass="entr" presetSubtype="10" fill="hold" nodeType="withEffect">
                                  <p:stCondLst>
                                    <p:cond delay="0"/>
                                  </p:stCondLst>
                                  <p:childTnLst>
                                    <p:set>
                                      <p:cBhvr>
                                        <p:cTn id="138" dur="1" fill="hold">
                                          <p:stCondLst>
                                            <p:cond delay="0"/>
                                          </p:stCondLst>
                                        </p:cTn>
                                        <p:tgtEl>
                                          <p:spTgt spid="44"/>
                                        </p:tgtEl>
                                        <p:attrNameLst>
                                          <p:attrName>style.visibility</p:attrName>
                                        </p:attrNameLst>
                                      </p:cBhvr>
                                      <p:to>
                                        <p:strVal val="visible"/>
                                      </p:to>
                                    </p:set>
                                    <p:animEffect transition="in" filter="blinds(horizontal)">
                                      <p:cBhvr>
                                        <p:cTn id="139" dur="500"/>
                                        <p:tgtEl>
                                          <p:spTgt spid="44"/>
                                        </p:tgtEl>
                                      </p:cBhvr>
                                    </p:animEffect>
                                  </p:childTnLst>
                                </p:cTn>
                              </p:par>
                              <p:par>
                                <p:cTn id="140" presetID="3" presetClass="entr" presetSubtype="10" fill="hold" nodeType="withEffect">
                                  <p:stCondLst>
                                    <p:cond delay="0"/>
                                  </p:stCondLst>
                                  <p:childTnLst>
                                    <p:set>
                                      <p:cBhvr>
                                        <p:cTn id="141" dur="1" fill="hold">
                                          <p:stCondLst>
                                            <p:cond delay="0"/>
                                          </p:stCondLst>
                                        </p:cTn>
                                        <p:tgtEl>
                                          <p:spTgt spid="45"/>
                                        </p:tgtEl>
                                        <p:attrNameLst>
                                          <p:attrName>style.visibility</p:attrName>
                                        </p:attrNameLst>
                                      </p:cBhvr>
                                      <p:to>
                                        <p:strVal val="visible"/>
                                      </p:to>
                                    </p:set>
                                    <p:animEffect transition="in" filter="blinds(horizontal)">
                                      <p:cBhvr>
                                        <p:cTn id="142" dur="500"/>
                                        <p:tgtEl>
                                          <p:spTgt spid="45"/>
                                        </p:tgtEl>
                                      </p:cBhvr>
                                    </p:animEffect>
                                  </p:childTnLst>
                                </p:cTn>
                              </p:par>
                              <p:par>
                                <p:cTn id="143" presetID="3" presetClass="entr" presetSubtype="10" fill="hold" nodeType="withEffect">
                                  <p:stCondLst>
                                    <p:cond delay="0"/>
                                  </p:stCondLst>
                                  <p:childTnLst>
                                    <p:set>
                                      <p:cBhvr>
                                        <p:cTn id="144" dur="1" fill="hold">
                                          <p:stCondLst>
                                            <p:cond delay="0"/>
                                          </p:stCondLst>
                                        </p:cTn>
                                        <p:tgtEl>
                                          <p:spTgt spid="46"/>
                                        </p:tgtEl>
                                        <p:attrNameLst>
                                          <p:attrName>style.visibility</p:attrName>
                                        </p:attrNameLst>
                                      </p:cBhvr>
                                      <p:to>
                                        <p:strVal val="visible"/>
                                      </p:to>
                                    </p:set>
                                    <p:animEffect transition="in" filter="blinds(horizontal)">
                                      <p:cBhvr>
                                        <p:cTn id="145" dur="500"/>
                                        <p:tgtEl>
                                          <p:spTgt spid="46"/>
                                        </p:tgtEl>
                                      </p:cBhvr>
                                    </p:animEffect>
                                  </p:childTnLst>
                                </p:cTn>
                              </p:par>
                              <p:par>
                                <p:cTn id="146" presetID="3" presetClass="entr" presetSubtype="10" fill="hold" nodeType="withEffect">
                                  <p:stCondLst>
                                    <p:cond delay="0"/>
                                  </p:stCondLst>
                                  <p:childTnLst>
                                    <p:set>
                                      <p:cBhvr>
                                        <p:cTn id="147" dur="1" fill="hold">
                                          <p:stCondLst>
                                            <p:cond delay="0"/>
                                          </p:stCondLst>
                                        </p:cTn>
                                        <p:tgtEl>
                                          <p:spTgt spid="47"/>
                                        </p:tgtEl>
                                        <p:attrNameLst>
                                          <p:attrName>style.visibility</p:attrName>
                                        </p:attrNameLst>
                                      </p:cBhvr>
                                      <p:to>
                                        <p:strVal val="visible"/>
                                      </p:to>
                                    </p:set>
                                    <p:animEffect transition="in" filter="blinds(horizontal)">
                                      <p:cBhvr>
                                        <p:cTn id="148" dur="500"/>
                                        <p:tgtEl>
                                          <p:spTgt spid="47"/>
                                        </p:tgtEl>
                                      </p:cBhvr>
                                    </p:animEffect>
                                  </p:childTnLst>
                                </p:cTn>
                              </p:par>
                            </p:childTnLst>
                          </p:cTn>
                        </p:par>
                      </p:childTnLst>
                    </p:cTn>
                  </p:par>
                  <p:par>
                    <p:cTn id="149" fill="hold">
                      <p:stCondLst>
                        <p:cond delay="indefinite"/>
                      </p:stCondLst>
                      <p:childTnLst>
                        <p:par>
                          <p:cTn id="150" fill="hold">
                            <p:stCondLst>
                              <p:cond delay="0"/>
                            </p:stCondLst>
                            <p:childTnLst>
                              <p:par>
                                <p:cTn id="151" presetID="3" presetClass="entr" presetSubtype="10" fill="hold" grpId="0" nodeType="clickEffect">
                                  <p:stCondLst>
                                    <p:cond delay="0"/>
                                  </p:stCondLst>
                                  <p:childTnLst>
                                    <p:set>
                                      <p:cBhvr>
                                        <p:cTn id="152" dur="1" fill="hold">
                                          <p:stCondLst>
                                            <p:cond delay="0"/>
                                          </p:stCondLst>
                                        </p:cTn>
                                        <p:tgtEl>
                                          <p:spTgt spid="26"/>
                                        </p:tgtEl>
                                        <p:attrNameLst>
                                          <p:attrName>style.visibility</p:attrName>
                                        </p:attrNameLst>
                                      </p:cBhvr>
                                      <p:to>
                                        <p:strVal val="visible"/>
                                      </p:to>
                                    </p:set>
                                    <p:animEffect transition="in" filter="blinds(horizontal)">
                                      <p:cBhvr>
                                        <p:cTn id="153" dur="500"/>
                                        <p:tgtEl>
                                          <p:spTgt spid="26"/>
                                        </p:tgtEl>
                                      </p:cBhvr>
                                    </p:animEffect>
                                  </p:childTnLst>
                                </p:cTn>
                              </p:par>
                            </p:childTnLst>
                          </p:cTn>
                        </p:par>
                      </p:childTnLst>
                    </p:cTn>
                  </p:par>
                  <p:par>
                    <p:cTn id="154" fill="hold">
                      <p:stCondLst>
                        <p:cond delay="indefinite"/>
                      </p:stCondLst>
                      <p:childTnLst>
                        <p:par>
                          <p:cTn id="155" fill="hold">
                            <p:stCondLst>
                              <p:cond delay="0"/>
                            </p:stCondLst>
                            <p:childTnLst>
                              <p:par>
                                <p:cTn id="156" presetID="3" presetClass="entr" presetSubtype="10" fill="hold" grpId="0" nodeType="clickEffect">
                                  <p:stCondLst>
                                    <p:cond delay="0"/>
                                  </p:stCondLst>
                                  <p:childTnLst>
                                    <p:set>
                                      <p:cBhvr>
                                        <p:cTn id="157" dur="1" fill="hold">
                                          <p:stCondLst>
                                            <p:cond delay="0"/>
                                          </p:stCondLst>
                                        </p:cTn>
                                        <p:tgtEl>
                                          <p:spTgt spid="73"/>
                                        </p:tgtEl>
                                        <p:attrNameLst>
                                          <p:attrName>style.visibility</p:attrName>
                                        </p:attrNameLst>
                                      </p:cBhvr>
                                      <p:to>
                                        <p:strVal val="visible"/>
                                      </p:to>
                                    </p:set>
                                    <p:animEffect transition="in" filter="blinds(horizontal)">
                                      <p:cBhvr>
                                        <p:cTn id="158" dur="500"/>
                                        <p:tgtEl>
                                          <p:spTgt spid="73"/>
                                        </p:tgtEl>
                                      </p:cBhvr>
                                    </p:animEffect>
                                  </p:childTnLst>
                                </p:cTn>
                              </p:par>
                            </p:childTnLst>
                          </p:cTn>
                        </p:par>
                      </p:childTnLst>
                    </p:cTn>
                  </p:par>
                  <p:par>
                    <p:cTn id="159" fill="hold">
                      <p:stCondLst>
                        <p:cond delay="indefinite"/>
                      </p:stCondLst>
                      <p:childTnLst>
                        <p:par>
                          <p:cTn id="160" fill="hold">
                            <p:stCondLst>
                              <p:cond delay="0"/>
                            </p:stCondLst>
                            <p:childTnLst>
                              <p:par>
                                <p:cTn id="161" presetID="3" presetClass="entr" presetSubtype="10" fill="hold" grpId="0" nodeType="clickEffect">
                                  <p:stCondLst>
                                    <p:cond delay="0"/>
                                  </p:stCondLst>
                                  <p:childTnLst>
                                    <p:set>
                                      <p:cBhvr>
                                        <p:cTn id="162" dur="1" fill="hold">
                                          <p:stCondLst>
                                            <p:cond delay="0"/>
                                          </p:stCondLst>
                                        </p:cTn>
                                        <p:tgtEl>
                                          <p:spTgt spid="48"/>
                                        </p:tgtEl>
                                        <p:attrNameLst>
                                          <p:attrName>style.visibility</p:attrName>
                                        </p:attrNameLst>
                                      </p:cBhvr>
                                      <p:to>
                                        <p:strVal val="visible"/>
                                      </p:to>
                                    </p:set>
                                    <p:animEffect transition="in" filter="blinds(horizontal)">
                                      <p:cBhvr>
                                        <p:cTn id="163" dur="500"/>
                                        <p:tgtEl>
                                          <p:spTgt spid="48"/>
                                        </p:tgtEl>
                                      </p:cBhvr>
                                    </p:animEffect>
                                  </p:childTnLst>
                                </p:cTn>
                              </p:par>
                              <p:par>
                                <p:cTn id="164" presetID="3" presetClass="entr" presetSubtype="10" fill="hold" nodeType="withEffect">
                                  <p:stCondLst>
                                    <p:cond delay="0"/>
                                  </p:stCondLst>
                                  <p:childTnLst>
                                    <p:set>
                                      <p:cBhvr>
                                        <p:cTn id="165" dur="1" fill="hold">
                                          <p:stCondLst>
                                            <p:cond delay="0"/>
                                          </p:stCondLst>
                                        </p:cTn>
                                        <p:tgtEl>
                                          <p:spTgt spid="50"/>
                                        </p:tgtEl>
                                        <p:attrNameLst>
                                          <p:attrName>style.visibility</p:attrName>
                                        </p:attrNameLst>
                                      </p:cBhvr>
                                      <p:to>
                                        <p:strVal val="visible"/>
                                      </p:to>
                                    </p:set>
                                    <p:animEffect transition="in" filter="blinds(horizontal)">
                                      <p:cBhvr>
                                        <p:cTn id="166" dur="500"/>
                                        <p:tgtEl>
                                          <p:spTgt spid="50"/>
                                        </p:tgtEl>
                                      </p:cBhvr>
                                    </p:animEffect>
                                  </p:childTnLst>
                                </p:cTn>
                              </p:par>
                              <p:par>
                                <p:cTn id="167" presetID="3" presetClass="entr" presetSubtype="10" fill="hold" nodeType="withEffect">
                                  <p:stCondLst>
                                    <p:cond delay="0"/>
                                  </p:stCondLst>
                                  <p:childTnLst>
                                    <p:set>
                                      <p:cBhvr>
                                        <p:cTn id="168" dur="1" fill="hold">
                                          <p:stCondLst>
                                            <p:cond delay="0"/>
                                          </p:stCondLst>
                                        </p:cTn>
                                        <p:tgtEl>
                                          <p:spTgt spid="51"/>
                                        </p:tgtEl>
                                        <p:attrNameLst>
                                          <p:attrName>style.visibility</p:attrName>
                                        </p:attrNameLst>
                                      </p:cBhvr>
                                      <p:to>
                                        <p:strVal val="visible"/>
                                      </p:to>
                                    </p:set>
                                    <p:animEffect transition="in" filter="blinds(horizontal)">
                                      <p:cBhvr>
                                        <p:cTn id="169" dur="500"/>
                                        <p:tgtEl>
                                          <p:spTgt spid="51"/>
                                        </p:tgtEl>
                                      </p:cBhvr>
                                    </p:animEffect>
                                  </p:childTnLst>
                                </p:cTn>
                              </p:par>
                              <p:par>
                                <p:cTn id="170" presetID="3" presetClass="entr" presetSubtype="10" fill="hold" nodeType="withEffect">
                                  <p:stCondLst>
                                    <p:cond delay="0"/>
                                  </p:stCondLst>
                                  <p:childTnLst>
                                    <p:set>
                                      <p:cBhvr>
                                        <p:cTn id="171" dur="1" fill="hold">
                                          <p:stCondLst>
                                            <p:cond delay="0"/>
                                          </p:stCondLst>
                                        </p:cTn>
                                        <p:tgtEl>
                                          <p:spTgt spid="52"/>
                                        </p:tgtEl>
                                        <p:attrNameLst>
                                          <p:attrName>style.visibility</p:attrName>
                                        </p:attrNameLst>
                                      </p:cBhvr>
                                      <p:to>
                                        <p:strVal val="visible"/>
                                      </p:to>
                                    </p:set>
                                    <p:animEffect transition="in" filter="blinds(horizontal)">
                                      <p:cBhvr>
                                        <p:cTn id="172" dur="500"/>
                                        <p:tgtEl>
                                          <p:spTgt spid="52"/>
                                        </p:tgtEl>
                                      </p:cBhvr>
                                    </p:animEffect>
                                  </p:childTnLst>
                                </p:cTn>
                              </p:par>
                              <p:par>
                                <p:cTn id="173" presetID="3" presetClass="entr" presetSubtype="10" fill="hold" nodeType="withEffect">
                                  <p:stCondLst>
                                    <p:cond delay="0"/>
                                  </p:stCondLst>
                                  <p:childTnLst>
                                    <p:set>
                                      <p:cBhvr>
                                        <p:cTn id="174" dur="1" fill="hold">
                                          <p:stCondLst>
                                            <p:cond delay="0"/>
                                          </p:stCondLst>
                                        </p:cTn>
                                        <p:tgtEl>
                                          <p:spTgt spid="53"/>
                                        </p:tgtEl>
                                        <p:attrNameLst>
                                          <p:attrName>style.visibility</p:attrName>
                                        </p:attrNameLst>
                                      </p:cBhvr>
                                      <p:to>
                                        <p:strVal val="visible"/>
                                      </p:to>
                                    </p:set>
                                    <p:animEffect transition="in" filter="blinds(horizontal)">
                                      <p:cBhvr>
                                        <p:cTn id="175" dur="500"/>
                                        <p:tgtEl>
                                          <p:spTgt spid="53"/>
                                        </p:tgtEl>
                                      </p:cBhvr>
                                    </p:animEffect>
                                  </p:childTnLst>
                                </p:cTn>
                              </p:par>
                              <p:par>
                                <p:cTn id="176" presetID="3" presetClass="entr" presetSubtype="10" fill="hold" nodeType="withEffect">
                                  <p:stCondLst>
                                    <p:cond delay="0"/>
                                  </p:stCondLst>
                                  <p:childTnLst>
                                    <p:set>
                                      <p:cBhvr>
                                        <p:cTn id="177" dur="1" fill="hold">
                                          <p:stCondLst>
                                            <p:cond delay="0"/>
                                          </p:stCondLst>
                                        </p:cTn>
                                        <p:tgtEl>
                                          <p:spTgt spid="54"/>
                                        </p:tgtEl>
                                        <p:attrNameLst>
                                          <p:attrName>style.visibility</p:attrName>
                                        </p:attrNameLst>
                                      </p:cBhvr>
                                      <p:to>
                                        <p:strVal val="visible"/>
                                      </p:to>
                                    </p:set>
                                    <p:animEffect transition="in" filter="blinds(horizontal)">
                                      <p:cBhvr>
                                        <p:cTn id="178" dur="500"/>
                                        <p:tgtEl>
                                          <p:spTgt spid="54"/>
                                        </p:tgtEl>
                                      </p:cBhvr>
                                    </p:animEffect>
                                  </p:childTnLst>
                                </p:cTn>
                              </p:par>
                              <p:par>
                                <p:cTn id="179" presetID="3" presetClass="entr" presetSubtype="10" fill="hold" nodeType="withEffect">
                                  <p:stCondLst>
                                    <p:cond delay="0"/>
                                  </p:stCondLst>
                                  <p:childTnLst>
                                    <p:set>
                                      <p:cBhvr>
                                        <p:cTn id="180" dur="1" fill="hold">
                                          <p:stCondLst>
                                            <p:cond delay="0"/>
                                          </p:stCondLst>
                                        </p:cTn>
                                        <p:tgtEl>
                                          <p:spTgt spid="55"/>
                                        </p:tgtEl>
                                        <p:attrNameLst>
                                          <p:attrName>style.visibility</p:attrName>
                                        </p:attrNameLst>
                                      </p:cBhvr>
                                      <p:to>
                                        <p:strVal val="visible"/>
                                      </p:to>
                                    </p:set>
                                    <p:animEffect transition="in" filter="blinds(horizontal)">
                                      <p:cBhvr>
                                        <p:cTn id="181" dur="500"/>
                                        <p:tgtEl>
                                          <p:spTgt spid="55"/>
                                        </p:tgtEl>
                                      </p:cBhvr>
                                    </p:animEffect>
                                  </p:childTnLst>
                                </p:cTn>
                              </p:par>
                              <p:par>
                                <p:cTn id="182" presetID="3" presetClass="entr" presetSubtype="10" fill="hold" nodeType="withEffect">
                                  <p:stCondLst>
                                    <p:cond delay="0"/>
                                  </p:stCondLst>
                                  <p:childTnLst>
                                    <p:set>
                                      <p:cBhvr>
                                        <p:cTn id="183" dur="1" fill="hold">
                                          <p:stCondLst>
                                            <p:cond delay="0"/>
                                          </p:stCondLst>
                                        </p:cTn>
                                        <p:tgtEl>
                                          <p:spTgt spid="56"/>
                                        </p:tgtEl>
                                        <p:attrNameLst>
                                          <p:attrName>style.visibility</p:attrName>
                                        </p:attrNameLst>
                                      </p:cBhvr>
                                      <p:to>
                                        <p:strVal val="visible"/>
                                      </p:to>
                                    </p:set>
                                    <p:animEffect transition="in" filter="blinds(horizontal)">
                                      <p:cBhvr>
                                        <p:cTn id="184" dur="500"/>
                                        <p:tgtEl>
                                          <p:spTgt spid="56"/>
                                        </p:tgtEl>
                                      </p:cBhvr>
                                    </p:animEffect>
                                  </p:childTnLst>
                                </p:cTn>
                              </p:par>
                              <p:par>
                                <p:cTn id="185" presetID="3" presetClass="entr" presetSubtype="10" fill="hold" nodeType="withEffect">
                                  <p:stCondLst>
                                    <p:cond delay="0"/>
                                  </p:stCondLst>
                                  <p:childTnLst>
                                    <p:set>
                                      <p:cBhvr>
                                        <p:cTn id="186" dur="1" fill="hold">
                                          <p:stCondLst>
                                            <p:cond delay="0"/>
                                          </p:stCondLst>
                                        </p:cTn>
                                        <p:tgtEl>
                                          <p:spTgt spid="57"/>
                                        </p:tgtEl>
                                        <p:attrNameLst>
                                          <p:attrName>style.visibility</p:attrName>
                                        </p:attrNameLst>
                                      </p:cBhvr>
                                      <p:to>
                                        <p:strVal val="visible"/>
                                      </p:to>
                                    </p:set>
                                    <p:animEffect transition="in" filter="blinds(horizontal)">
                                      <p:cBhvr>
                                        <p:cTn id="187" dur="500"/>
                                        <p:tgtEl>
                                          <p:spTgt spid="57"/>
                                        </p:tgtEl>
                                      </p:cBhvr>
                                    </p:animEffect>
                                  </p:childTnLst>
                                </p:cTn>
                              </p:par>
                              <p:par>
                                <p:cTn id="188" presetID="3" presetClass="entr" presetSubtype="10" fill="hold" nodeType="withEffect">
                                  <p:stCondLst>
                                    <p:cond delay="0"/>
                                  </p:stCondLst>
                                  <p:childTnLst>
                                    <p:set>
                                      <p:cBhvr>
                                        <p:cTn id="189" dur="1" fill="hold">
                                          <p:stCondLst>
                                            <p:cond delay="0"/>
                                          </p:stCondLst>
                                        </p:cTn>
                                        <p:tgtEl>
                                          <p:spTgt spid="58"/>
                                        </p:tgtEl>
                                        <p:attrNameLst>
                                          <p:attrName>style.visibility</p:attrName>
                                        </p:attrNameLst>
                                      </p:cBhvr>
                                      <p:to>
                                        <p:strVal val="visible"/>
                                      </p:to>
                                    </p:set>
                                    <p:animEffect transition="in" filter="blinds(horizontal)">
                                      <p:cBhvr>
                                        <p:cTn id="190" dur="500"/>
                                        <p:tgtEl>
                                          <p:spTgt spid="58"/>
                                        </p:tgtEl>
                                      </p:cBhvr>
                                    </p:animEffect>
                                  </p:childTnLst>
                                </p:cTn>
                              </p:par>
                              <p:par>
                                <p:cTn id="191" presetID="3" presetClass="entr" presetSubtype="10" fill="hold" nodeType="withEffect">
                                  <p:stCondLst>
                                    <p:cond delay="0"/>
                                  </p:stCondLst>
                                  <p:childTnLst>
                                    <p:set>
                                      <p:cBhvr>
                                        <p:cTn id="192" dur="1" fill="hold">
                                          <p:stCondLst>
                                            <p:cond delay="0"/>
                                          </p:stCondLst>
                                        </p:cTn>
                                        <p:tgtEl>
                                          <p:spTgt spid="59"/>
                                        </p:tgtEl>
                                        <p:attrNameLst>
                                          <p:attrName>style.visibility</p:attrName>
                                        </p:attrNameLst>
                                      </p:cBhvr>
                                      <p:to>
                                        <p:strVal val="visible"/>
                                      </p:to>
                                    </p:set>
                                    <p:animEffect transition="in" filter="blinds(horizontal)">
                                      <p:cBhvr>
                                        <p:cTn id="193" dur="500"/>
                                        <p:tgtEl>
                                          <p:spTgt spid="59"/>
                                        </p:tgtEl>
                                      </p:cBhvr>
                                    </p:animEffect>
                                  </p:childTnLst>
                                </p:cTn>
                              </p:par>
                              <p:par>
                                <p:cTn id="194" presetID="3" presetClass="entr" presetSubtype="10" fill="hold" nodeType="withEffect">
                                  <p:stCondLst>
                                    <p:cond delay="0"/>
                                  </p:stCondLst>
                                  <p:childTnLst>
                                    <p:set>
                                      <p:cBhvr>
                                        <p:cTn id="195" dur="1" fill="hold">
                                          <p:stCondLst>
                                            <p:cond delay="0"/>
                                          </p:stCondLst>
                                        </p:cTn>
                                        <p:tgtEl>
                                          <p:spTgt spid="60"/>
                                        </p:tgtEl>
                                        <p:attrNameLst>
                                          <p:attrName>style.visibility</p:attrName>
                                        </p:attrNameLst>
                                      </p:cBhvr>
                                      <p:to>
                                        <p:strVal val="visible"/>
                                      </p:to>
                                    </p:set>
                                    <p:animEffect transition="in" filter="blinds(horizontal)">
                                      <p:cBhvr>
                                        <p:cTn id="196" dur="500"/>
                                        <p:tgtEl>
                                          <p:spTgt spid="60"/>
                                        </p:tgtEl>
                                      </p:cBhvr>
                                    </p:animEffect>
                                  </p:childTnLst>
                                </p:cTn>
                              </p:par>
                              <p:par>
                                <p:cTn id="197" presetID="3" presetClass="entr" presetSubtype="10" fill="hold" nodeType="withEffect">
                                  <p:stCondLst>
                                    <p:cond delay="0"/>
                                  </p:stCondLst>
                                  <p:childTnLst>
                                    <p:set>
                                      <p:cBhvr>
                                        <p:cTn id="198" dur="1" fill="hold">
                                          <p:stCondLst>
                                            <p:cond delay="0"/>
                                          </p:stCondLst>
                                        </p:cTn>
                                        <p:tgtEl>
                                          <p:spTgt spid="61"/>
                                        </p:tgtEl>
                                        <p:attrNameLst>
                                          <p:attrName>style.visibility</p:attrName>
                                        </p:attrNameLst>
                                      </p:cBhvr>
                                      <p:to>
                                        <p:strVal val="visible"/>
                                      </p:to>
                                    </p:set>
                                    <p:animEffect transition="in" filter="blinds(horizontal)">
                                      <p:cBhvr>
                                        <p:cTn id="199" dur="500"/>
                                        <p:tgtEl>
                                          <p:spTgt spid="61"/>
                                        </p:tgtEl>
                                      </p:cBhvr>
                                    </p:animEffect>
                                  </p:childTnLst>
                                </p:cTn>
                              </p:par>
                              <p:par>
                                <p:cTn id="200" presetID="3" presetClass="entr" presetSubtype="10" fill="hold" nodeType="withEffect">
                                  <p:stCondLst>
                                    <p:cond delay="0"/>
                                  </p:stCondLst>
                                  <p:childTnLst>
                                    <p:set>
                                      <p:cBhvr>
                                        <p:cTn id="201" dur="1" fill="hold">
                                          <p:stCondLst>
                                            <p:cond delay="0"/>
                                          </p:stCondLst>
                                        </p:cTn>
                                        <p:tgtEl>
                                          <p:spTgt spid="62"/>
                                        </p:tgtEl>
                                        <p:attrNameLst>
                                          <p:attrName>style.visibility</p:attrName>
                                        </p:attrNameLst>
                                      </p:cBhvr>
                                      <p:to>
                                        <p:strVal val="visible"/>
                                      </p:to>
                                    </p:set>
                                    <p:animEffect transition="in" filter="blinds(horizontal)">
                                      <p:cBhvr>
                                        <p:cTn id="202" dur="500"/>
                                        <p:tgtEl>
                                          <p:spTgt spid="62"/>
                                        </p:tgtEl>
                                      </p:cBhvr>
                                    </p:animEffect>
                                  </p:childTnLst>
                                </p:cTn>
                              </p:par>
                              <p:par>
                                <p:cTn id="203" presetID="3" presetClass="entr" presetSubtype="10" fill="hold" nodeType="withEffect">
                                  <p:stCondLst>
                                    <p:cond delay="0"/>
                                  </p:stCondLst>
                                  <p:childTnLst>
                                    <p:set>
                                      <p:cBhvr>
                                        <p:cTn id="204" dur="1" fill="hold">
                                          <p:stCondLst>
                                            <p:cond delay="0"/>
                                          </p:stCondLst>
                                        </p:cTn>
                                        <p:tgtEl>
                                          <p:spTgt spid="63"/>
                                        </p:tgtEl>
                                        <p:attrNameLst>
                                          <p:attrName>style.visibility</p:attrName>
                                        </p:attrNameLst>
                                      </p:cBhvr>
                                      <p:to>
                                        <p:strVal val="visible"/>
                                      </p:to>
                                    </p:set>
                                    <p:animEffect transition="in" filter="blinds(horizontal)">
                                      <p:cBhvr>
                                        <p:cTn id="205" dur="500"/>
                                        <p:tgtEl>
                                          <p:spTgt spid="63"/>
                                        </p:tgtEl>
                                      </p:cBhvr>
                                    </p:animEffect>
                                  </p:childTnLst>
                                </p:cTn>
                              </p:par>
                              <p:par>
                                <p:cTn id="206" presetID="3" presetClass="entr" presetSubtype="10" fill="hold" nodeType="withEffect">
                                  <p:stCondLst>
                                    <p:cond delay="0"/>
                                  </p:stCondLst>
                                  <p:childTnLst>
                                    <p:set>
                                      <p:cBhvr>
                                        <p:cTn id="207" dur="1" fill="hold">
                                          <p:stCondLst>
                                            <p:cond delay="0"/>
                                          </p:stCondLst>
                                        </p:cTn>
                                        <p:tgtEl>
                                          <p:spTgt spid="64"/>
                                        </p:tgtEl>
                                        <p:attrNameLst>
                                          <p:attrName>style.visibility</p:attrName>
                                        </p:attrNameLst>
                                      </p:cBhvr>
                                      <p:to>
                                        <p:strVal val="visible"/>
                                      </p:to>
                                    </p:set>
                                    <p:animEffect transition="in" filter="blinds(horizontal)">
                                      <p:cBhvr>
                                        <p:cTn id="208" dur="500"/>
                                        <p:tgtEl>
                                          <p:spTgt spid="64"/>
                                        </p:tgtEl>
                                      </p:cBhvr>
                                    </p:animEffect>
                                  </p:childTnLst>
                                </p:cTn>
                              </p:par>
                              <p:par>
                                <p:cTn id="209" presetID="3" presetClass="entr" presetSubtype="10" fill="hold" nodeType="withEffect">
                                  <p:stCondLst>
                                    <p:cond delay="0"/>
                                  </p:stCondLst>
                                  <p:childTnLst>
                                    <p:set>
                                      <p:cBhvr>
                                        <p:cTn id="210" dur="1" fill="hold">
                                          <p:stCondLst>
                                            <p:cond delay="0"/>
                                          </p:stCondLst>
                                        </p:cTn>
                                        <p:tgtEl>
                                          <p:spTgt spid="65"/>
                                        </p:tgtEl>
                                        <p:attrNameLst>
                                          <p:attrName>style.visibility</p:attrName>
                                        </p:attrNameLst>
                                      </p:cBhvr>
                                      <p:to>
                                        <p:strVal val="visible"/>
                                      </p:to>
                                    </p:set>
                                    <p:animEffect transition="in" filter="blinds(horizontal)">
                                      <p:cBhvr>
                                        <p:cTn id="211" dur="500"/>
                                        <p:tgtEl>
                                          <p:spTgt spid="65"/>
                                        </p:tgtEl>
                                      </p:cBhvr>
                                    </p:animEffect>
                                  </p:childTnLst>
                                </p:cTn>
                              </p:par>
                              <p:par>
                                <p:cTn id="212" presetID="3" presetClass="entr" presetSubtype="10" fill="hold" nodeType="withEffect">
                                  <p:stCondLst>
                                    <p:cond delay="0"/>
                                  </p:stCondLst>
                                  <p:childTnLst>
                                    <p:set>
                                      <p:cBhvr>
                                        <p:cTn id="213" dur="1" fill="hold">
                                          <p:stCondLst>
                                            <p:cond delay="0"/>
                                          </p:stCondLst>
                                        </p:cTn>
                                        <p:tgtEl>
                                          <p:spTgt spid="66"/>
                                        </p:tgtEl>
                                        <p:attrNameLst>
                                          <p:attrName>style.visibility</p:attrName>
                                        </p:attrNameLst>
                                      </p:cBhvr>
                                      <p:to>
                                        <p:strVal val="visible"/>
                                      </p:to>
                                    </p:set>
                                    <p:animEffect transition="in" filter="blinds(horizontal)">
                                      <p:cBhvr>
                                        <p:cTn id="214" dur="500"/>
                                        <p:tgtEl>
                                          <p:spTgt spid="66"/>
                                        </p:tgtEl>
                                      </p:cBhvr>
                                    </p:animEffect>
                                  </p:childTnLst>
                                </p:cTn>
                              </p:par>
                              <p:par>
                                <p:cTn id="215" presetID="3" presetClass="entr" presetSubtype="10" fill="hold" nodeType="withEffect">
                                  <p:stCondLst>
                                    <p:cond delay="0"/>
                                  </p:stCondLst>
                                  <p:childTnLst>
                                    <p:set>
                                      <p:cBhvr>
                                        <p:cTn id="216" dur="1" fill="hold">
                                          <p:stCondLst>
                                            <p:cond delay="0"/>
                                          </p:stCondLst>
                                        </p:cTn>
                                        <p:tgtEl>
                                          <p:spTgt spid="67"/>
                                        </p:tgtEl>
                                        <p:attrNameLst>
                                          <p:attrName>style.visibility</p:attrName>
                                        </p:attrNameLst>
                                      </p:cBhvr>
                                      <p:to>
                                        <p:strVal val="visible"/>
                                      </p:to>
                                    </p:set>
                                    <p:animEffect transition="in" filter="blinds(horizontal)">
                                      <p:cBhvr>
                                        <p:cTn id="217" dur="500"/>
                                        <p:tgtEl>
                                          <p:spTgt spid="67"/>
                                        </p:tgtEl>
                                      </p:cBhvr>
                                    </p:animEffect>
                                  </p:childTnLst>
                                </p:cTn>
                              </p:par>
                              <p:par>
                                <p:cTn id="218" presetID="3" presetClass="entr" presetSubtype="10" fill="hold" nodeType="withEffect">
                                  <p:stCondLst>
                                    <p:cond delay="0"/>
                                  </p:stCondLst>
                                  <p:childTnLst>
                                    <p:set>
                                      <p:cBhvr>
                                        <p:cTn id="219" dur="1" fill="hold">
                                          <p:stCondLst>
                                            <p:cond delay="0"/>
                                          </p:stCondLst>
                                        </p:cTn>
                                        <p:tgtEl>
                                          <p:spTgt spid="68"/>
                                        </p:tgtEl>
                                        <p:attrNameLst>
                                          <p:attrName>style.visibility</p:attrName>
                                        </p:attrNameLst>
                                      </p:cBhvr>
                                      <p:to>
                                        <p:strVal val="visible"/>
                                      </p:to>
                                    </p:set>
                                    <p:animEffect transition="in" filter="blinds(horizontal)">
                                      <p:cBhvr>
                                        <p:cTn id="220" dur="500"/>
                                        <p:tgtEl>
                                          <p:spTgt spid="68"/>
                                        </p:tgtEl>
                                      </p:cBhvr>
                                    </p:animEffect>
                                  </p:childTnLst>
                                </p:cTn>
                              </p:par>
                              <p:par>
                                <p:cTn id="221" presetID="3" presetClass="entr" presetSubtype="10" fill="hold" nodeType="withEffect">
                                  <p:stCondLst>
                                    <p:cond delay="0"/>
                                  </p:stCondLst>
                                  <p:childTnLst>
                                    <p:set>
                                      <p:cBhvr>
                                        <p:cTn id="222" dur="1" fill="hold">
                                          <p:stCondLst>
                                            <p:cond delay="0"/>
                                          </p:stCondLst>
                                        </p:cTn>
                                        <p:tgtEl>
                                          <p:spTgt spid="69"/>
                                        </p:tgtEl>
                                        <p:attrNameLst>
                                          <p:attrName>style.visibility</p:attrName>
                                        </p:attrNameLst>
                                      </p:cBhvr>
                                      <p:to>
                                        <p:strVal val="visible"/>
                                      </p:to>
                                    </p:set>
                                    <p:animEffect transition="in" filter="blinds(horizontal)">
                                      <p:cBhvr>
                                        <p:cTn id="223" dur="500"/>
                                        <p:tgtEl>
                                          <p:spTgt spid="69"/>
                                        </p:tgtEl>
                                      </p:cBhvr>
                                    </p:animEffect>
                                  </p:childTnLst>
                                </p:cTn>
                              </p:par>
                              <p:par>
                                <p:cTn id="224" presetID="3" presetClass="entr" presetSubtype="10" fill="hold" nodeType="withEffect">
                                  <p:stCondLst>
                                    <p:cond delay="0"/>
                                  </p:stCondLst>
                                  <p:childTnLst>
                                    <p:set>
                                      <p:cBhvr>
                                        <p:cTn id="225" dur="1" fill="hold">
                                          <p:stCondLst>
                                            <p:cond delay="0"/>
                                          </p:stCondLst>
                                        </p:cTn>
                                        <p:tgtEl>
                                          <p:spTgt spid="70"/>
                                        </p:tgtEl>
                                        <p:attrNameLst>
                                          <p:attrName>style.visibility</p:attrName>
                                        </p:attrNameLst>
                                      </p:cBhvr>
                                      <p:to>
                                        <p:strVal val="visible"/>
                                      </p:to>
                                    </p:set>
                                    <p:animEffect transition="in" filter="blinds(horizontal)">
                                      <p:cBhvr>
                                        <p:cTn id="226" dur="500"/>
                                        <p:tgtEl>
                                          <p:spTgt spid="70"/>
                                        </p:tgtEl>
                                      </p:cBhvr>
                                    </p:animEffect>
                                  </p:childTnLst>
                                </p:cTn>
                              </p:par>
                            </p:childTnLst>
                          </p:cTn>
                        </p:par>
                      </p:childTnLst>
                    </p:cTn>
                  </p:par>
                  <p:par>
                    <p:cTn id="227" fill="hold">
                      <p:stCondLst>
                        <p:cond delay="indefinite"/>
                      </p:stCondLst>
                      <p:childTnLst>
                        <p:par>
                          <p:cTn id="228" fill="hold">
                            <p:stCondLst>
                              <p:cond delay="0"/>
                            </p:stCondLst>
                            <p:childTnLst>
                              <p:par>
                                <p:cTn id="229" presetID="3" presetClass="entr" presetSubtype="10" fill="hold" grpId="0" nodeType="clickEffect">
                                  <p:stCondLst>
                                    <p:cond delay="0"/>
                                  </p:stCondLst>
                                  <p:childTnLst>
                                    <p:set>
                                      <p:cBhvr>
                                        <p:cTn id="230" dur="1" fill="hold">
                                          <p:stCondLst>
                                            <p:cond delay="0"/>
                                          </p:stCondLst>
                                        </p:cTn>
                                        <p:tgtEl>
                                          <p:spTgt spid="49"/>
                                        </p:tgtEl>
                                        <p:attrNameLst>
                                          <p:attrName>style.visibility</p:attrName>
                                        </p:attrNameLst>
                                      </p:cBhvr>
                                      <p:to>
                                        <p:strVal val="visible"/>
                                      </p:to>
                                    </p:set>
                                    <p:animEffect transition="in" filter="blinds(horizontal)">
                                      <p:cBhvr>
                                        <p:cTn id="231" dur="500"/>
                                        <p:tgtEl>
                                          <p:spTgt spid="49"/>
                                        </p:tgtEl>
                                      </p:cBhvr>
                                    </p:animEffect>
                                  </p:childTnLst>
                                </p:cTn>
                              </p:par>
                            </p:childTnLst>
                          </p:cTn>
                        </p:par>
                      </p:childTnLst>
                    </p:cTn>
                  </p:par>
                  <p:par>
                    <p:cTn id="232" fill="hold">
                      <p:stCondLst>
                        <p:cond delay="indefinite"/>
                      </p:stCondLst>
                      <p:childTnLst>
                        <p:par>
                          <p:cTn id="233" fill="hold">
                            <p:stCondLst>
                              <p:cond delay="0"/>
                            </p:stCondLst>
                            <p:childTnLst>
                              <p:par>
                                <p:cTn id="234" presetID="3" presetClass="entr" presetSubtype="10" fill="hold" nodeType="clickEffect">
                                  <p:stCondLst>
                                    <p:cond delay="0"/>
                                  </p:stCondLst>
                                  <p:childTnLst>
                                    <p:set>
                                      <p:cBhvr>
                                        <p:cTn id="235" dur="1" fill="hold">
                                          <p:stCondLst>
                                            <p:cond delay="0"/>
                                          </p:stCondLst>
                                        </p:cTn>
                                        <p:tgtEl>
                                          <p:spTgt spid="75"/>
                                        </p:tgtEl>
                                        <p:attrNameLst>
                                          <p:attrName>style.visibility</p:attrName>
                                        </p:attrNameLst>
                                      </p:cBhvr>
                                      <p:to>
                                        <p:strVal val="visible"/>
                                      </p:to>
                                    </p:set>
                                    <p:animEffect transition="in" filter="blinds(horizontal)">
                                      <p:cBhvr>
                                        <p:cTn id="236" dur="500"/>
                                        <p:tgtEl>
                                          <p:spTgt spid="75"/>
                                        </p:tgtEl>
                                      </p:cBhvr>
                                    </p:animEffect>
                                  </p:childTnLst>
                                </p:cTn>
                              </p:par>
                              <p:par>
                                <p:cTn id="237" presetID="3" presetClass="entr" presetSubtype="10" fill="hold" grpId="0" nodeType="withEffect">
                                  <p:stCondLst>
                                    <p:cond delay="0"/>
                                  </p:stCondLst>
                                  <p:childTnLst>
                                    <p:set>
                                      <p:cBhvr>
                                        <p:cTn id="238" dur="1" fill="hold">
                                          <p:stCondLst>
                                            <p:cond delay="0"/>
                                          </p:stCondLst>
                                        </p:cTn>
                                        <p:tgtEl>
                                          <p:spTgt spid="81"/>
                                        </p:tgtEl>
                                        <p:attrNameLst>
                                          <p:attrName>style.visibility</p:attrName>
                                        </p:attrNameLst>
                                      </p:cBhvr>
                                      <p:to>
                                        <p:strVal val="visible"/>
                                      </p:to>
                                    </p:set>
                                    <p:animEffect transition="in" filter="blinds(horizontal)">
                                      <p:cBhvr>
                                        <p:cTn id="239" dur="500"/>
                                        <p:tgtEl>
                                          <p:spTgt spid="81"/>
                                        </p:tgtEl>
                                      </p:cBhvr>
                                    </p:animEffect>
                                  </p:childTnLst>
                                </p:cTn>
                              </p:par>
                              <p:par>
                                <p:cTn id="240" presetID="3" presetClass="entr" presetSubtype="10" fill="hold" nodeType="withEffect">
                                  <p:stCondLst>
                                    <p:cond delay="0"/>
                                  </p:stCondLst>
                                  <p:childTnLst>
                                    <p:set>
                                      <p:cBhvr>
                                        <p:cTn id="241" dur="1" fill="hold">
                                          <p:stCondLst>
                                            <p:cond delay="0"/>
                                          </p:stCondLst>
                                        </p:cTn>
                                        <p:tgtEl>
                                          <p:spTgt spid="77"/>
                                        </p:tgtEl>
                                        <p:attrNameLst>
                                          <p:attrName>style.visibility</p:attrName>
                                        </p:attrNameLst>
                                      </p:cBhvr>
                                      <p:to>
                                        <p:strVal val="visible"/>
                                      </p:to>
                                    </p:set>
                                    <p:animEffect transition="in" filter="blinds(horizontal)">
                                      <p:cBhvr>
                                        <p:cTn id="242" dur="500"/>
                                        <p:tgtEl>
                                          <p:spTgt spid="77"/>
                                        </p:tgtEl>
                                      </p:cBhvr>
                                    </p:animEffect>
                                  </p:childTnLst>
                                </p:cTn>
                              </p:par>
                            </p:childTnLst>
                          </p:cTn>
                        </p:par>
                      </p:childTnLst>
                    </p:cTn>
                  </p:par>
                  <p:par>
                    <p:cTn id="243" fill="hold">
                      <p:stCondLst>
                        <p:cond delay="indefinite"/>
                      </p:stCondLst>
                      <p:childTnLst>
                        <p:par>
                          <p:cTn id="244" fill="hold">
                            <p:stCondLst>
                              <p:cond delay="0"/>
                            </p:stCondLst>
                            <p:childTnLst>
                              <p:par>
                                <p:cTn id="245" presetID="3" presetClass="entr" presetSubtype="10" fill="hold" grpId="0" nodeType="clickEffect">
                                  <p:stCondLst>
                                    <p:cond delay="0"/>
                                  </p:stCondLst>
                                  <p:childTnLst>
                                    <p:set>
                                      <p:cBhvr>
                                        <p:cTn id="246" dur="1" fill="hold">
                                          <p:stCondLst>
                                            <p:cond delay="0"/>
                                          </p:stCondLst>
                                        </p:cTn>
                                        <p:tgtEl>
                                          <p:spTgt spid="82"/>
                                        </p:tgtEl>
                                        <p:attrNameLst>
                                          <p:attrName>style.visibility</p:attrName>
                                        </p:attrNameLst>
                                      </p:cBhvr>
                                      <p:to>
                                        <p:strVal val="visible"/>
                                      </p:to>
                                    </p:set>
                                    <p:animEffect transition="in" filter="blinds(horizontal)">
                                      <p:cBhvr>
                                        <p:cTn id="247" dur="500"/>
                                        <p:tgtEl>
                                          <p:spTgt spid="82"/>
                                        </p:tgtEl>
                                      </p:cBhvr>
                                    </p:animEffect>
                                  </p:childTnLst>
                                </p:cTn>
                              </p:par>
                            </p:childTnLst>
                          </p:cTn>
                        </p:par>
                      </p:childTnLst>
                    </p:cTn>
                  </p:par>
                  <p:par>
                    <p:cTn id="248" fill="hold">
                      <p:stCondLst>
                        <p:cond delay="indefinite"/>
                      </p:stCondLst>
                      <p:childTnLst>
                        <p:par>
                          <p:cTn id="249" fill="hold">
                            <p:stCondLst>
                              <p:cond delay="0"/>
                            </p:stCondLst>
                            <p:childTnLst>
                              <p:par>
                                <p:cTn id="250" presetID="3" presetClass="entr" presetSubtype="10" fill="hold" grpId="0" nodeType="clickEffect">
                                  <p:stCondLst>
                                    <p:cond delay="0"/>
                                  </p:stCondLst>
                                  <p:childTnLst>
                                    <p:set>
                                      <p:cBhvr>
                                        <p:cTn id="251" dur="1" fill="hold">
                                          <p:stCondLst>
                                            <p:cond delay="0"/>
                                          </p:stCondLst>
                                        </p:cTn>
                                        <p:tgtEl>
                                          <p:spTgt spid="83"/>
                                        </p:tgtEl>
                                        <p:attrNameLst>
                                          <p:attrName>style.visibility</p:attrName>
                                        </p:attrNameLst>
                                      </p:cBhvr>
                                      <p:to>
                                        <p:strVal val="visible"/>
                                      </p:to>
                                    </p:set>
                                    <p:animEffect transition="in" filter="blinds(horizontal)">
                                      <p:cBhvr>
                                        <p:cTn id="252"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25" grpId="0" animBg="1"/>
      <p:bldP spid="26" grpId="0" animBg="1"/>
      <p:bldP spid="48" grpId="0" animBg="1"/>
      <p:bldP spid="49" grpId="0" animBg="1"/>
      <p:bldP spid="72" grpId="0"/>
      <p:bldP spid="73" grpId="0"/>
      <p:bldP spid="81" grpId="0"/>
      <p:bldP spid="82" grpId="0"/>
      <p:bldP spid="8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11" name="Rectangle 10"/>
          <p:cNvSpPr/>
          <p:nvPr/>
        </p:nvSpPr>
        <p:spPr>
          <a:xfrm>
            <a:off x="152400" y="914400"/>
            <a:ext cx="8763000" cy="4832092"/>
          </a:xfrm>
          <a:prstGeom prst="rect">
            <a:avLst/>
          </a:prstGeom>
        </p:spPr>
        <p:txBody>
          <a:bodyPr wrap="square">
            <a:spAutoFit/>
          </a:bodyPr>
          <a:lstStyle/>
          <a:p>
            <a:pPr algn="just"/>
            <a:r>
              <a:rPr lang="en-US" sz="2800" b="1" dirty="0" smtClean="0"/>
              <a:t>1.	Liquid </a:t>
            </a:r>
            <a:r>
              <a:rPr lang="en-US" sz="2800" b="1" dirty="0" smtClean="0"/>
              <a:t>crystal (LC)</a:t>
            </a:r>
            <a:r>
              <a:rPr lang="en-US" sz="2800" dirty="0" smtClean="0"/>
              <a:t> is a state of matter that has properties between those of conventional liquids and those of solid crystals.  </a:t>
            </a:r>
          </a:p>
          <a:p>
            <a:pPr algn="just"/>
            <a:endParaRPr lang="en-US" sz="2800" dirty="0" smtClean="0"/>
          </a:p>
          <a:p>
            <a:pPr algn="just"/>
            <a:r>
              <a:rPr lang="en-US" sz="2800" dirty="0" smtClean="0"/>
              <a:t>2.	When </a:t>
            </a:r>
            <a:r>
              <a:rPr lang="en-US" sz="2800" dirty="0" smtClean="0"/>
              <a:t>most solids melt, they form an </a:t>
            </a:r>
            <a:r>
              <a:rPr lang="en-US" sz="2800" dirty="0" smtClean="0">
                <a:solidFill>
                  <a:srgbClr val="FFFF00"/>
                </a:solidFill>
              </a:rPr>
              <a:t>isotropic fluid</a:t>
            </a:r>
            <a:r>
              <a:rPr lang="en-US" sz="2800" dirty="0" smtClean="0"/>
              <a:t>, whose optical, electrical and magnetic properties do not depend on direction. </a:t>
            </a:r>
          </a:p>
          <a:p>
            <a:pPr algn="just"/>
            <a:r>
              <a:rPr lang="en-US" sz="2800" dirty="0" smtClean="0"/>
              <a:t>However</a:t>
            </a:r>
            <a:r>
              <a:rPr lang="en-US" sz="2800" dirty="0" smtClean="0"/>
              <a:t>, when some materials melt, over a limited temperature range they form a fluid that exhibits </a:t>
            </a:r>
            <a:r>
              <a:rPr lang="en-US" sz="2800" dirty="0" smtClean="0">
                <a:solidFill>
                  <a:srgbClr val="FFFF00"/>
                </a:solidFill>
              </a:rPr>
              <a:t>anisotropic properties </a:t>
            </a:r>
            <a:r>
              <a:rPr lang="en-US" sz="2800" dirty="0" smtClean="0"/>
              <a:t>i.e. different physical properties in different directions. </a:t>
            </a:r>
          </a:p>
        </p:txBody>
      </p:sp>
      <p:sp>
        <p:nvSpPr>
          <p:cNvPr id="12" name="TextBox 11"/>
          <p:cNvSpPr txBox="1"/>
          <p:nvPr/>
        </p:nvSpPr>
        <p:spPr>
          <a:xfrm>
            <a:off x="228600" y="152400"/>
            <a:ext cx="7848600" cy="646331"/>
          </a:xfrm>
          <a:prstGeom prst="rect">
            <a:avLst/>
          </a:prstGeom>
          <a:noFill/>
        </p:spPr>
        <p:txBody>
          <a:bodyPr wrap="square" rtlCol="0">
            <a:spAutoFit/>
          </a:bodyPr>
          <a:lstStyle/>
          <a:p>
            <a:r>
              <a:rPr lang="en-US" sz="3600" b="1" dirty="0" smtClean="0">
                <a:solidFill>
                  <a:srgbClr val="F98BF1"/>
                </a:solidFill>
              </a:rPr>
              <a:t>Liquid Crystal</a:t>
            </a:r>
            <a:endParaRPr lang="en-US" sz="3600" b="1" dirty="0">
              <a:solidFill>
                <a:srgbClr val="F98BF1"/>
              </a:solidFill>
            </a:endParaRPr>
          </a:p>
        </p:txBody>
      </p:sp>
      <p:pic>
        <p:nvPicPr>
          <p:cNvPr id="7" name="Picture 2" descr="C:\Users\skh\Desktop\logo ITM.jpg"/>
          <p:cNvPicPr>
            <a:picLocks noChangeAspect="1" noChangeArrowheads="1"/>
          </p:cNvPicPr>
          <p:nvPr/>
        </p:nvPicPr>
        <p:blipFill>
          <a:blip r:embed="rId2" cstate="print"/>
          <a:srcRect/>
          <a:stretch>
            <a:fillRect/>
          </a:stretch>
        </p:blipFill>
        <p:spPr bwMode="auto">
          <a:xfrm>
            <a:off x="8307279" y="1"/>
            <a:ext cx="836721" cy="762000"/>
          </a:xfrm>
          <a:prstGeom prst="rect">
            <a:avLst/>
          </a:prstGeom>
          <a:noFill/>
        </p:spPr>
      </p:pic>
    </p:spTree>
  </p:cSld>
  <p:clrMapOvr>
    <a:masterClrMapping/>
  </p:clrMapOvr>
  <p:transition spd="med">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3F01C-B780-4CE8-966E-BEEEB520908F}" type="datetime1">
              <a:rPr lang="en-US" smtClean="0"/>
              <a:pPr/>
              <a:t>27-Apr-22</a:t>
            </a:fld>
            <a:endParaRPr lang="en-US"/>
          </a:p>
        </p:txBody>
      </p:sp>
      <p:sp>
        <p:nvSpPr>
          <p:cNvPr id="3" name="Footer Placeholder 2"/>
          <p:cNvSpPr>
            <a:spLocks noGrp="1"/>
          </p:cNvSpPr>
          <p:nvPr>
            <p:ph type="ftr" sz="quarter" idx="11"/>
          </p:nvPr>
        </p:nvSpPr>
        <p:spPr/>
        <p:txBody>
          <a:bodyPr/>
          <a:lstStyle/>
          <a:p>
            <a:r>
              <a:rPr lang="en-US" smtClean="0"/>
              <a:t>Dr. S. K. Hasan, ITM, GIDA</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5" name="TextBox 4"/>
          <p:cNvSpPr txBox="1"/>
          <p:nvPr/>
        </p:nvSpPr>
        <p:spPr>
          <a:xfrm>
            <a:off x="228600" y="0"/>
            <a:ext cx="7848600" cy="646331"/>
          </a:xfrm>
          <a:prstGeom prst="rect">
            <a:avLst/>
          </a:prstGeom>
          <a:noFill/>
        </p:spPr>
        <p:txBody>
          <a:bodyPr wrap="square" rtlCol="0">
            <a:spAutoFit/>
          </a:bodyPr>
          <a:lstStyle/>
          <a:p>
            <a:r>
              <a:rPr lang="en-US" sz="3600" b="1" dirty="0" smtClean="0">
                <a:solidFill>
                  <a:srgbClr val="F98BF1"/>
                </a:solidFill>
              </a:rPr>
              <a:t>Liquid Crystal</a:t>
            </a:r>
            <a:endParaRPr lang="en-US" sz="3600" b="1" dirty="0">
              <a:solidFill>
                <a:srgbClr val="F98BF1"/>
              </a:solidFill>
            </a:endParaRPr>
          </a:p>
        </p:txBody>
      </p:sp>
      <p:pic>
        <p:nvPicPr>
          <p:cNvPr id="6" name="Picture 2" descr="C:\Users\skh\Desktop\logo ITM.jpg"/>
          <p:cNvPicPr>
            <a:picLocks noChangeAspect="1" noChangeArrowheads="1"/>
          </p:cNvPicPr>
          <p:nvPr/>
        </p:nvPicPr>
        <p:blipFill>
          <a:blip r:embed="rId2" cstate="print"/>
          <a:srcRect/>
          <a:stretch>
            <a:fillRect/>
          </a:stretch>
        </p:blipFill>
        <p:spPr bwMode="auto">
          <a:xfrm>
            <a:off x="8307279" y="1"/>
            <a:ext cx="836721" cy="762000"/>
          </a:xfrm>
          <a:prstGeom prst="rect">
            <a:avLst/>
          </a:prstGeom>
          <a:noFill/>
        </p:spPr>
      </p:pic>
      <p:sp>
        <p:nvSpPr>
          <p:cNvPr id="7" name="Rectangle 6"/>
          <p:cNvSpPr/>
          <p:nvPr/>
        </p:nvSpPr>
        <p:spPr>
          <a:xfrm>
            <a:off x="76200" y="762000"/>
            <a:ext cx="8915400" cy="5878532"/>
          </a:xfrm>
          <a:prstGeom prst="rect">
            <a:avLst/>
          </a:prstGeom>
        </p:spPr>
        <p:txBody>
          <a:bodyPr wrap="square">
            <a:spAutoFit/>
          </a:bodyPr>
          <a:lstStyle/>
          <a:p>
            <a:pPr algn="just"/>
            <a:r>
              <a:rPr lang="en-US" sz="2800" dirty="0" smtClean="0"/>
              <a:t>3.	Liquid </a:t>
            </a:r>
            <a:r>
              <a:rPr lang="en-US" sz="2800" dirty="0" smtClean="0"/>
              <a:t>crystals are a unique state of matter </a:t>
            </a:r>
            <a:r>
              <a:rPr lang="en-US" sz="2800" dirty="0" smtClean="0"/>
              <a:t>	between </a:t>
            </a:r>
            <a:r>
              <a:rPr lang="en-US" sz="2800" dirty="0" smtClean="0"/>
              <a:t>solid (crystalline) and liquid (isotropic) </a:t>
            </a:r>
            <a:r>
              <a:rPr lang="en-US" sz="2800" dirty="0" smtClean="0"/>
              <a:t>	phases</a:t>
            </a:r>
            <a:r>
              <a:rPr lang="en-US" sz="2800" dirty="0" smtClean="0"/>
              <a:t>.</a:t>
            </a:r>
          </a:p>
          <a:p>
            <a:pPr algn="just"/>
            <a:endParaRPr lang="en-US" sz="1600" dirty="0" smtClean="0"/>
          </a:p>
          <a:p>
            <a:pPr algn="just"/>
            <a:r>
              <a:rPr lang="en-US" sz="2800" dirty="0" smtClean="0"/>
              <a:t>4.	Some </a:t>
            </a:r>
            <a:r>
              <a:rPr lang="en-US" sz="2800" dirty="0" smtClean="0"/>
              <a:t>compounds form a distinct, different </a:t>
            </a:r>
            <a:r>
              <a:rPr lang="en-US" sz="2800" dirty="0" smtClean="0"/>
              <a:t>	intermediate </a:t>
            </a:r>
            <a:r>
              <a:rPr lang="en-US" sz="2800" dirty="0" smtClean="0"/>
              <a:t>phase, sometimes referred to as the </a:t>
            </a:r>
            <a:r>
              <a:rPr lang="en-US" sz="2800" dirty="0" smtClean="0"/>
              <a:t>	“</a:t>
            </a:r>
            <a:r>
              <a:rPr lang="en-US" sz="2800" dirty="0" smtClean="0"/>
              <a:t>fourth state of matter” or “</a:t>
            </a:r>
            <a:r>
              <a:rPr lang="en-US" sz="2800" dirty="0" err="1" smtClean="0"/>
              <a:t>mesophase</a:t>
            </a:r>
            <a:r>
              <a:rPr lang="en-US" sz="2800" dirty="0" smtClean="0"/>
              <a:t>” or 	</a:t>
            </a:r>
            <a:r>
              <a:rPr lang="en-US" sz="2800" dirty="0" err="1" smtClean="0"/>
              <a:t>Mesomorphic</a:t>
            </a:r>
            <a:r>
              <a:rPr lang="en-US" sz="2800" dirty="0" smtClean="0"/>
              <a:t> state. </a:t>
            </a:r>
            <a:endParaRPr lang="en-US" sz="2800" dirty="0" smtClean="0"/>
          </a:p>
          <a:p>
            <a:pPr algn="just"/>
            <a:endParaRPr lang="en-US" dirty="0" smtClean="0"/>
          </a:p>
          <a:p>
            <a:pPr algn="just"/>
            <a:r>
              <a:rPr lang="en-US" sz="2800" dirty="0" smtClean="0"/>
              <a:t>5.	These </a:t>
            </a:r>
            <a:r>
              <a:rPr lang="en-US" sz="2800" dirty="0" smtClean="0"/>
              <a:t>compounds display properties of both </a:t>
            </a:r>
            <a:r>
              <a:rPr lang="en-US" sz="2800" dirty="0" smtClean="0"/>
              <a:t>	solid </a:t>
            </a:r>
            <a:r>
              <a:rPr lang="en-US" sz="2800" dirty="0" smtClean="0"/>
              <a:t>and liquid.</a:t>
            </a:r>
          </a:p>
          <a:p>
            <a:pPr algn="just"/>
            <a:endParaRPr lang="en-US" sz="2000" dirty="0" smtClean="0"/>
          </a:p>
          <a:p>
            <a:pPr algn="just"/>
            <a:r>
              <a:rPr lang="en-US" sz="2800" dirty="0" smtClean="0"/>
              <a:t>6.	They </a:t>
            </a:r>
            <a:r>
              <a:rPr lang="en-US" sz="2800" dirty="0" smtClean="0"/>
              <a:t>can flow like a liquid and a well ordered </a:t>
            </a:r>
            <a:r>
              <a:rPr lang="en-US" sz="2800" dirty="0" smtClean="0"/>
              <a:t>	regular </a:t>
            </a:r>
            <a:r>
              <a:rPr lang="en-US" sz="2800" dirty="0" smtClean="0"/>
              <a:t>arrangement like a crystal.</a:t>
            </a:r>
            <a:endParaRPr lang="en-US" sz="2800" dirty="0"/>
          </a:p>
        </p:txBody>
      </p:sp>
    </p:spTree>
  </p:cSld>
  <p:clrMapOvr>
    <a:masterClrMapping/>
  </p:clrMapOvr>
  <p:transition spd="med">
    <p:wheel spokes="1"/>
  </p:transition>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511</TotalTime>
  <Words>856</Words>
  <Application>Microsoft Office PowerPoint</Application>
  <PresentationFormat>On-screen Show (4:3)</PresentationFormat>
  <Paragraphs>283</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Technic</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skh</dc:creator>
  <cp:lastModifiedBy>skh</cp:lastModifiedBy>
  <cp:revision>92</cp:revision>
  <dcterms:created xsi:type="dcterms:W3CDTF">2006-08-16T00:00:00Z</dcterms:created>
  <dcterms:modified xsi:type="dcterms:W3CDTF">2022-04-27T07:28:37Z</dcterms:modified>
</cp:coreProperties>
</file>